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62" r:id="rId2"/>
    <p:sldId id="288" r:id="rId3"/>
    <p:sldId id="264" r:id="rId4"/>
    <p:sldId id="265" r:id="rId5"/>
    <p:sldId id="267" r:id="rId6"/>
    <p:sldId id="269" r:id="rId7"/>
    <p:sldId id="276" r:id="rId8"/>
    <p:sldId id="268" r:id="rId9"/>
    <p:sldId id="278" r:id="rId10"/>
    <p:sldId id="281" r:id="rId11"/>
    <p:sldId id="257" r:id="rId12"/>
    <p:sldId id="277" r:id="rId13"/>
    <p:sldId id="279" r:id="rId14"/>
    <p:sldId id="271" r:id="rId15"/>
    <p:sldId id="272" r:id="rId16"/>
    <p:sldId id="287" r:id="rId17"/>
    <p:sldId id="282" r:id="rId18"/>
    <p:sldId id="283" r:id="rId19"/>
    <p:sldId id="284" r:id="rId20"/>
    <p:sldId id="285" r:id="rId21"/>
    <p:sldId id="286" r:id="rId22"/>
    <p:sldId id="274" r:id="rId23"/>
    <p:sldId id="280" r:id="rId24"/>
    <p:sldId id="273" r:id="rId2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92D198C-0CD1-48A8-98B8-B6959DCCC020}" v="31" dt="2021-01-20T11:45:01.335"/>
    <p1510:client id="{EF12A846-5EC4-438A-80FA-FB87DB79D582}" v="266" dt="2021-01-20T12:19:01.52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5844" autoAdjust="0"/>
  </p:normalViewPr>
  <p:slideViewPr>
    <p:cSldViewPr snapToGrid="0">
      <p:cViewPr>
        <p:scale>
          <a:sx n="150" d="100"/>
          <a:sy n="150" d="100"/>
        </p:scale>
        <p:origin x="-1224" y="9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theme" Target="theme/theme1.xml"/><Relationship Id="rId31" Type="http://schemas.openxmlformats.org/officeDocument/2006/relationships/tableStyles" Target="tableStyles.xml"/><Relationship Id="rId32" Type="http://schemas.microsoft.com/office/2016/11/relationships/changesInfo" Target="changesInfos/changesInfo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ndeau, Amélie" userId="S::amelie.rondeau@dfo-mpo.gc.ca::0346284b-7b25-468a-ab82-9707f11edceb" providerId="AD" clId="Web-{692D198C-0CD1-48A8-98B8-B6959DCCC020}"/>
    <pc:docChg chg="modSld">
      <pc:chgData name="Rondeau, Amélie" userId="S::amelie.rondeau@dfo-mpo.gc.ca::0346284b-7b25-468a-ab82-9707f11edceb" providerId="AD" clId="Web-{692D198C-0CD1-48A8-98B8-B6959DCCC020}" dt="2021-01-20T11:45:00.928" v="26" actId="20577"/>
      <pc:docMkLst>
        <pc:docMk/>
      </pc:docMkLst>
      <pc:sldChg chg="modSp">
        <pc:chgData name="Rondeau, Amélie" userId="S::amelie.rondeau@dfo-mpo.gc.ca::0346284b-7b25-468a-ab82-9707f11edceb" providerId="AD" clId="Web-{692D198C-0CD1-48A8-98B8-B6959DCCC020}" dt="2021-01-20T11:36:28.065" v="8" actId="1076"/>
        <pc:sldMkLst>
          <pc:docMk/>
          <pc:sldMk cId="3954844282" sldId="262"/>
        </pc:sldMkLst>
        <pc:spChg chg="mod">
          <ac:chgData name="Rondeau, Amélie" userId="S::amelie.rondeau@dfo-mpo.gc.ca::0346284b-7b25-468a-ab82-9707f11edceb" providerId="AD" clId="Web-{692D198C-0CD1-48A8-98B8-B6959DCCC020}" dt="2021-01-20T11:36:28.065" v="8" actId="1076"/>
          <ac:spMkLst>
            <pc:docMk/>
            <pc:sldMk cId="3954844282" sldId="262"/>
            <ac:spMk id="4" creationId="{00000000-0000-0000-0000-000000000000}"/>
          </ac:spMkLst>
        </pc:spChg>
      </pc:sldChg>
      <pc:sldChg chg="modSp">
        <pc:chgData name="Rondeau, Amélie" userId="S::amelie.rondeau@dfo-mpo.gc.ca::0346284b-7b25-468a-ab82-9707f11edceb" providerId="AD" clId="Web-{692D198C-0CD1-48A8-98B8-B6959DCCC020}" dt="2021-01-20T11:45:00.928" v="26" actId="20577"/>
        <pc:sldMkLst>
          <pc:docMk/>
          <pc:sldMk cId="1454899821" sldId="273"/>
        </pc:sldMkLst>
        <pc:spChg chg="mod">
          <ac:chgData name="Rondeau, Amélie" userId="S::amelie.rondeau@dfo-mpo.gc.ca::0346284b-7b25-468a-ab82-9707f11edceb" providerId="AD" clId="Web-{692D198C-0CD1-48A8-98B8-B6959DCCC020}" dt="2021-01-20T11:45:00.928" v="26" actId="20577"/>
          <ac:spMkLst>
            <pc:docMk/>
            <pc:sldMk cId="1454899821" sldId="273"/>
            <ac:spMk id="3" creationId="{00000000-0000-0000-0000-000000000000}"/>
          </ac:spMkLst>
        </pc:spChg>
      </pc:sldChg>
      <pc:sldChg chg="modSp">
        <pc:chgData name="Rondeau, Amélie" userId="S::amelie.rondeau@dfo-mpo.gc.ca::0346284b-7b25-468a-ab82-9707f11edceb" providerId="AD" clId="Web-{692D198C-0CD1-48A8-98B8-B6959DCCC020}" dt="2021-01-20T11:43:12.787" v="20" actId="20577"/>
        <pc:sldMkLst>
          <pc:docMk/>
          <pc:sldMk cId="1212414175" sldId="274"/>
        </pc:sldMkLst>
        <pc:spChg chg="mod">
          <ac:chgData name="Rondeau, Amélie" userId="S::amelie.rondeau@dfo-mpo.gc.ca::0346284b-7b25-468a-ab82-9707f11edceb" providerId="AD" clId="Web-{692D198C-0CD1-48A8-98B8-B6959DCCC020}" dt="2021-01-20T11:43:12.787" v="20" actId="20577"/>
          <ac:spMkLst>
            <pc:docMk/>
            <pc:sldMk cId="1212414175" sldId="274"/>
            <ac:spMk id="2" creationId="{00000000-0000-0000-0000-000000000000}"/>
          </ac:spMkLst>
        </pc:spChg>
      </pc:sldChg>
    </pc:docChg>
  </pc:docChgLst>
  <pc:docChgLst>
    <pc:chgData name="Surette, Tobie" userId="S::tobie.surette@dfo-mpo.gc.ca::481aa5aa-8714-4db5-bb66-643d76828e76" providerId="AD" clId="Web-{EF12A846-5EC4-438A-80FA-FB87DB79D582}"/>
    <pc:docChg chg="modSld">
      <pc:chgData name="Surette, Tobie" userId="S::tobie.surette@dfo-mpo.gc.ca::481aa5aa-8714-4db5-bb66-643d76828e76" providerId="AD" clId="Web-{EF12A846-5EC4-438A-80FA-FB87DB79D582}" dt="2021-01-20T12:19:01.526" v="153" actId="1076"/>
      <pc:docMkLst>
        <pc:docMk/>
      </pc:docMkLst>
      <pc:sldChg chg="modSp">
        <pc:chgData name="Surette, Tobie" userId="S::tobie.surette@dfo-mpo.gc.ca::481aa5aa-8714-4db5-bb66-643d76828e76" providerId="AD" clId="Web-{EF12A846-5EC4-438A-80FA-FB87DB79D582}" dt="2021-01-20T12:10:48.487" v="98"/>
        <pc:sldMkLst>
          <pc:docMk/>
          <pc:sldMk cId="1952942551" sldId="267"/>
        </pc:sldMkLst>
        <pc:spChg chg="mod">
          <ac:chgData name="Surette, Tobie" userId="S::tobie.surette@dfo-mpo.gc.ca::481aa5aa-8714-4db5-bb66-643d76828e76" providerId="AD" clId="Web-{EF12A846-5EC4-438A-80FA-FB87DB79D582}" dt="2021-01-20T12:10:48.487" v="98"/>
          <ac:spMkLst>
            <pc:docMk/>
            <pc:sldMk cId="1952942551" sldId="267"/>
            <ac:spMk id="2" creationId="{00000000-0000-0000-0000-000000000000}"/>
          </ac:spMkLst>
        </pc:spChg>
      </pc:sldChg>
      <pc:sldChg chg="modSp">
        <pc:chgData name="Surette, Tobie" userId="S::tobie.surette@dfo-mpo.gc.ca::481aa5aa-8714-4db5-bb66-643d76828e76" providerId="AD" clId="Web-{EF12A846-5EC4-438A-80FA-FB87DB79D582}" dt="2021-01-20T12:10:28.752" v="95"/>
        <pc:sldMkLst>
          <pc:docMk/>
          <pc:sldMk cId="1422719988" sldId="268"/>
        </pc:sldMkLst>
        <pc:spChg chg="mod">
          <ac:chgData name="Surette, Tobie" userId="S::tobie.surette@dfo-mpo.gc.ca::481aa5aa-8714-4db5-bb66-643d76828e76" providerId="AD" clId="Web-{EF12A846-5EC4-438A-80FA-FB87DB79D582}" dt="2021-01-20T12:10:28.752" v="95"/>
          <ac:spMkLst>
            <pc:docMk/>
            <pc:sldMk cId="1422719988" sldId="268"/>
            <ac:spMk id="6" creationId="{00000000-0000-0000-0000-000000000000}"/>
          </ac:spMkLst>
        </pc:spChg>
        <pc:graphicFrameChg chg="mod modGraphic">
          <ac:chgData name="Surette, Tobie" userId="S::tobie.surette@dfo-mpo.gc.ca::481aa5aa-8714-4db5-bb66-643d76828e76" providerId="AD" clId="Web-{EF12A846-5EC4-438A-80FA-FB87DB79D582}" dt="2021-01-20T12:10:25.565" v="94" actId="1076"/>
          <ac:graphicFrameMkLst>
            <pc:docMk/>
            <pc:sldMk cId="1422719988" sldId="268"/>
            <ac:graphicFrameMk id="8" creationId="{00000000-0000-0000-0000-000000000000}"/>
          </ac:graphicFrameMkLst>
        </pc:graphicFrameChg>
      </pc:sldChg>
      <pc:sldChg chg="modSp">
        <pc:chgData name="Surette, Tobie" userId="S::tobie.surette@dfo-mpo.gc.ca::481aa5aa-8714-4db5-bb66-643d76828e76" providerId="AD" clId="Web-{EF12A846-5EC4-438A-80FA-FB87DB79D582}" dt="2021-01-20T12:19:01.526" v="153" actId="1076"/>
        <pc:sldMkLst>
          <pc:docMk/>
          <pc:sldMk cId="1119060340" sldId="269"/>
        </pc:sldMkLst>
        <pc:spChg chg="mod">
          <ac:chgData name="Surette, Tobie" userId="S::tobie.surette@dfo-mpo.gc.ca::481aa5aa-8714-4db5-bb66-643d76828e76" providerId="AD" clId="Web-{EF12A846-5EC4-438A-80FA-FB87DB79D582}" dt="2021-01-20T12:10:43.065" v="97"/>
          <ac:spMkLst>
            <pc:docMk/>
            <pc:sldMk cId="1119060340" sldId="269"/>
            <ac:spMk id="6" creationId="{00000000-0000-0000-0000-000000000000}"/>
          </ac:spMkLst>
        </pc:spChg>
        <pc:spChg chg="mod">
          <ac:chgData name="Surette, Tobie" userId="S::tobie.surette@dfo-mpo.gc.ca::481aa5aa-8714-4db5-bb66-643d76828e76" providerId="AD" clId="Web-{EF12A846-5EC4-438A-80FA-FB87DB79D582}" dt="2021-01-20T12:19:01.526" v="153" actId="1076"/>
          <ac:spMkLst>
            <pc:docMk/>
            <pc:sldMk cId="1119060340" sldId="269"/>
            <ac:spMk id="7" creationId="{00000000-0000-0000-0000-000000000000}"/>
          </ac:spMkLst>
        </pc:spChg>
      </pc:sldChg>
      <pc:sldChg chg="modSp">
        <pc:chgData name="Surette, Tobie" userId="S::tobie.surette@dfo-mpo.gc.ca::481aa5aa-8714-4db5-bb66-643d76828e76" providerId="AD" clId="Web-{EF12A846-5EC4-438A-80FA-FB87DB79D582}" dt="2021-01-20T12:17:26.010" v="150" actId="20577"/>
        <pc:sldMkLst>
          <pc:docMk/>
          <pc:sldMk cId="1454899821" sldId="273"/>
        </pc:sldMkLst>
        <pc:spChg chg="mod">
          <ac:chgData name="Surette, Tobie" userId="S::tobie.surette@dfo-mpo.gc.ca::481aa5aa-8714-4db5-bb66-643d76828e76" providerId="AD" clId="Web-{EF12A846-5EC4-438A-80FA-FB87DB79D582}" dt="2021-01-20T12:17:26.010" v="150" actId="20577"/>
          <ac:spMkLst>
            <pc:docMk/>
            <pc:sldMk cId="1454899821" sldId="273"/>
            <ac:spMk id="3" creationId="{00000000-0000-0000-0000-000000000000}"/>
          </ac:spMkLst>
        </pc:spChg>
      </pc:sldChg>
      <pc:sldChg chg="modSp">
        <pc:chgData name="Surette, Tobie" userId="S::tobie.surette@dfo-mpo.gc.ca::481aa5aa-8714-4db5-bb66-643d76828e76" providerId="AD" clId="Web-{EF12A846-5EC4-438A-80FA-FB87DB79D582}" dt="2021-01-20T12:18:04.745" v="152" actId="20577"/>
        <pc:sldMkLst>
          <pc:docMk/>
          <pc:sldMk cId="3039518944" sldId="275"/>
        </pc:sldMkLst>
        <pc:spChg chg="mod">
          <ac:chgData name="Surette, Tobie" userId="S::tobie.surette@dfo-mpo.gc.ca::481aa5aa-8714-4db5-bb66-643d76828e76" providerId="AD" clId="Web-{EF12A846-5EC4-438A-80FA-FB87DB79D582}" dt="2021-01-20T12:18:04.745" v="152" actId="20577"/>
          <ac:spMkLst>
            <pc:docMk/>
            <pc:sldMk cId="3039518944" sldId="275"/>
            <ac:spMk id="3" creationId="{00000000-0000-0000-0000-000000000000}"/>
          </ac:spMkLst>
        </pc:spChg>
      </pc:sldChg>
      <pc:sldChg chg="modSp">
        <pc:chgData name="Surette, Tobie" userId="S::tobie.surette@dfo-mpo.gc.ca::481aa5aa-8714-4db5-bb66-643d76828e76" providerId="AD" clId="Web-{EF12A846-5EC4-438A-80FA-FB87DB79D582}" dt="2021-01-20T12:10:34.237" v="96"/>
        <pc:sldMkLst>
          <pc:docMk/>
          <pc:sldMk cId="2624051577" sldId="276"/>
        </pc:sldMkLst>
        <pc:spChg chg="mod">
          <ac:chgData name="Surette, Tobie" userId="S::tobie.surette@dfo-mpo.gc.ca::481aa5aa-8714-4db5-bb66-643d76828e76" providerId="AD" clId="Web-{EF12A846-5EC4-438A-80FA-FB87DB79D582}" dt="2021-01-20T12:10:34.237" v="96"/>
          <ac:spMkLst>
            <pc:docMk/>
            <pc:sldMk cId="2624051577" sldId="276"/>
            <ac:spMk id="2" creationId="{00000000-0000-0000-0000-000000000000}"/>
          </ac:spMkLst>
        </pc:spChg>
      </pc:sldChg>
      <pc:sldChg chg="modSp">
        <pc:chgData name="Surette, Tobie" userId="S::tobie.surette@dfo-mpo.gc.ca::481aa5aa-8714-4db5-bb66-643d76828e76" providerId="AD" clId="Web-{EF12A846-5EC4-438A-80FA-FB87DB79D582}" dt="2021-01-20T12:10:06.034" v="88"/>
        <pc:sldMkLst>
          <pc:docMk/>
          <pc:sldMk cId="1950431809" sldId="277"/>
        </pc:sldMkLst>
        <pc:graphicFrameChg chg="mod modGraphic">
          <ac:chgData name="Surette, Tobie" userId="S::tobie.surette@dfo-mpo.gc.ca::481aa5aa-8714-4db5-bb66-643d76828e76" providerId="AD" clId="Web-{EF12A846-5EC4-438A-80FA-FB87DB79D582}" dt="2021-01-20T12:10:06.034" v="88"/>
          <ac:graphicFrameMkLst>
            <pc:docMk/>
            <pc:sldMk cId="1950431809" sldId="277"/>
            <ac:graphicFrameMk id="5" creationId="{00000000-0000-0000-0000-000000000000}"/>
          </ac:graphicFrameMkLst>
        </pc:graphicFrameChg>
      </pc:sldChg>
      <pc:sldChg chg="modSp">
        <pc:chgData name="Surette, Tobie" userId="S::tobie.surette@dfo-mpo.gc.ca::481aa5aa-8714-4db5-bb66-643d76828e76" providerId="AD" clId="Web-{EF12A846-5EC4-438A-80FA-FB87DB79D582}" dt="2021-01-20T12:15:46.581" v="148" actId="1076"/>
        <pc:sldMkLst>
          <pc:docMk/>
          <pc:sldMk cId="3639845695" sldId="280"/>
        </pc:sldMkLst>
        <pc:spChg chg="mod">
          <ac:chgData name="Surette, Tobie" userId="S::tobie.surette@dfo-mpo.gc.ca::481aa5aa-8714-4db5-bb66-643d76828e76" providerId="AD" clId="Web-{EF12A846-5EC4-438A-80FA-FB87DB79D582}" dt="2021-01-20T12:15:46.581" v="148" actId="1076"/>
          <ac:spMkLst>
            <pc:docMk/>
            <pc:sldMk cId="3639845695" sldId="280"/>
            <ac:spMk id="3" creationId="{00000000-0000-0000-0000-000000000000}"/>
          </ac:spMkLst>
        </pc:spChg>
      </pc:sldChg>
    </pc:docChg>
  </pc:docChgLst>
</pc:chgInfo>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4095610-AA40-5942-A5FC-462F5F432CC9}" type="datetimeFigureOut">
              <a:rPr lang="en-US" smtClean="0"/>
              <a:t>21-02-07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15B45D2-8214-C948-AA04-185DD355DDDB}" type="slidenum">
              <a:rPr lang="en-US" smtClean="0"/>
              <a:t>‹#›</a:t>
            </a:fld>
            <a:endParaRPr lang="en-US"/>
          </a:p>
        </p:txBody>
      </p:sp>
    </p:spTree>
    <p:extLst>
      <p:ext uri="{BB962C8B-B14F-4D97-AF65-F5344CB8AC3E}">
        <p14:creationId xmlns:p14="http://schemas.microsoft.com/office/powerpoint/2010/main" val="29611402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CA" dirty="0" smtClean="0"/>
              <a:t>Thank</a:t>
            </a:r>
            <a:r>
              <a:rPr lang="en-CA" baseline="0" dirty="0" smtClean="0"/>
              <a:t>s for the introduction, </a:t>
            </a:r>
          </a:p>
          <a:p>
            <a:pPr marL="171450" indent="-171450">
              <a:buFont typeface="Arial"/>
              <a:buChar char="•"/>
            </a:pPr>
            <a:r>
              <a:rPr lang="en-CA" baseline="0" dirty="0" smtClean="0"/>
              <a:t>The </a:t>
            </a:r>
            <a:r>
              <a:rPr lang="en-CA" baseline="0" dirty="0" err="1" smtClean="0"/>
              <a:t>sGSL</a:t>
            </a:r>
            <a:r>
              <a:rPr lang="en-CA" baseline="0" dirty="0" smtClean="0"/>
              <a:t> snow crab survey plays a central role for this assessment. </a:t>
            </a:r>
          </a:p>
          <a:p>
            <a:pPr marL="628650" lvl="1" indent="-171450">
              <a:buFont typeface="Arial"/>
              <a:buChar char="•"/>
            </a:pPr>
            <a:r>
              <a:rPr lang="en-CA" baseline="0" dirty="0" smtClean="0"/>
              <a:t>It allows us to position the stock status with respect to its reference points</a:t>
            </a:r>
          </a:p>
          <a:p>
            <a:pPr marL="628650" lvl="1" indent="-171450">
              <a:buFont typeface="Arial"/>
              <a:buChar char="•"/>
            </a:pPr>
            <a:r>
              <a:rPr lang="en-CA" baseline="0" dirty="0" smtClean="0"/>
              <a:t>It allows for prediction of fishing recruitment in coming years</a:t>
            </a:r>
          </a:p>
          <a:p>
            <a:pPr marL="628650" lvl="1" indent="-171450">
              <a:buFont typeface="Arial"/>
              <a:buChar char="•"/>
            </a:pPr>
            <a:r>
              <a:rPr lang="en-CA" baseline="0" dirty="0" smtClean="0"/>
              <a:t>The TAC for the </a:t>
            </a:r>
            <a:r>
              <a:rPr lang="en-CA" baseline="0" dirty="0" err="1" smtClean="0"/>
              <a:t>sGSL</a:t>
            </a:r>
            <a:r>
              <a:rPr lang="en-CA" baseline="0" dirty="0" smtClean="0"/>
              <a:t> is set as a function of the biomass index, which is directly estimated from survey data.</a:t>
            </a:r>
          </a:p>
          <a:p>
            <a:pPr marL="0" marR="0" lvl="0" indent="0" algn="l" defTabSz="457200" rtl="0" eaLnBrk="1" fontAlgn="auto" latinLnBrk="0" hangingPunct="1">
              <a:lnSpc>
                <a:spcPct val="100000"/>
              </a:lnSpc>
              <a:spcBef>
                <a:spcPts val="0"/>
              </a:spcBef>
              <a:spcAft>
                <a:spcPts val="0"/>
              </a:spcAft>
              <a:buClrTx/>
              <a:buSzTx/>
              <a:buFont typeface="Arial"/>
              <a:buNone/>
              <a:tabLst/>
              <a:defRPr/>
            </a:pPr>
            <a:endParaRPr lang="en-CA" baseline="0" dirty="0" smtClean="0"/>
          </a:p>
          <a:p>
            <a:pPr marL="171450" marR="0" lvl="0" indent="-171450" algn="l" defTabSz="457200" rtl="0" eaLnBrk="1" fontAlgn="auto" latinLnBrk="0" hangingPunct="1">
              <a:lnSpc>
                <a:spcPct val="100000"/>
              </a:lnSpc>
              <a:spcBef>
                <a:spcPts val="0"/>
              </a:spcBef>
              <a:spcAft>
                <a:spcPts val="0"/>
              </a:spcAft>
              <a:buClrTx/>
              <a:buSzTx/>
              <a:buFont typeface="Arial"/>
              <a:buChar char="•"/>
              <a:tabLst/>
              <a:defRPr/>
            </a:pPr>
            <a:r>
              <a:rPr lang="en-CA" baseline="0" dirty="0" smtClean="0"/>
              <a:t>The introduction of a new survey vessel change 2019 was accompanied with a large and unexplainable increases in crab abundance, leading to never-before seen levels of crab catches on-board the survey vessel. </a:t>
            </a:r>
          </a:p>
          <a:p>
            <a:pPr marL="171450" marR="0" lvl="0" indent="-171450" algn="l" defTabSz="457200" rtl="0" eaLnBrk="1" fontAlgn="auto" latinLnBrk="0" hangingPunct="1">
              <a:lnSpc>
                <a:spcPct val="100000"/>
              </a:lnSpc>
              <a:spcBef>
                <a:spcPts val="0"/>
              </a:spcBef>
              <a:spcAft>
                <a:spcPts val="0"/>
              </a:spcAft>
              <a:buClrTx/>
              <a:buSzTx/>
              <a:buFont typeface="Arial"/>
              <a:buChar char="•"/>
              <a:tabLst/>
              <a:defRPr/>
            </a:pPr>
            <a:r>
              <a:rPr lang="en-CA" baseline="0" dirty="0" smtClean="0"/>
              <a:t>To be clear, these increases could not be explained via normal population processes, such as recruitment, lower mortality or skip-moulting, as the increases were very strong and spread out across a wide range of sizes.</a:t>
            </a:r>
          </a:p>
          <a:p>
            <a:pPr marL="171450" marR="0" lvl="0" indent="-171450" algn="l" defTabSz="457200" rtl="0" eaLnBrk="1" fontAlgn="auto" latinLnBrk="0" hangingPunct="1">
              <a:lnSpc>
                <a:spcPct val="100000"/>
              </a:lnSpc>
              <a:spcBef>
                <a:spcPts val="0"/>
              </a:spcBef>
              <a:spcAft>
                <a:spcPts val="0"/>
              </a:spcAft>
              <a:buClrTx/>
              <a:buSzTx/>
              <a:buFont typeface="Arial"/>
              <a:buChar char="•"/>
              <a:tabLst/>
              <a:defRPr/>
            </a:pPr>
            <a:r>
              <a:rPr lang="en-CA" baseline="0" dirty="0" smtClean="0"/>
              <a:t>This led to a thorough investigation into possible sources for these increases.</a:t>
            </a:r>
          </a:p>
        </p:txBody>
      </p:sp>
      <p:sp>
        <p:nvSpPr>
          <p:cNvPr id="4" name="Slide Number Placeholder 3"/>
          <p:cNvSpPr>
            <a:spLocks noGrp="1"/>
          </p:cNvSpPr>
          <p:nvPr>
            <p:ph type="sldNum" sz="quarter" idx="10"/>
          </p:nvPr>
        </p:nvSpPr>
        <p:spPr/>
        <p:txBody>
          <a:bodyPr/>
          <a:lstStyle/>
          <a:p>
            <a:fld id="{D15B45D2-8214-C948-AA04-185DD355DDDB}" type="slidenum">
              <a:rPr lang="en-US" smtClean="0"/>
              <a:t>1</a:t>
            </a:fld>
            <a:endParaRPr lang="en-US"/>
          </a:p>
        </p:txBody>
      </p:sp>
    </p:spTree>
    <p:extLst>
      <p:ext uri="{BB962C8B-B14F-4D97-AF65-F5344CB8AC3E}">
        <p14:creationId xmlns:p14="http://schemas.microsoft.com/office/powerpoint/2010/main" val="34038839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15B45D2-8214-C948-AA04-185DD355DDDB}" type="slidenum">
              <a:rPr lang="en-US" smtClean="0"/>
              <a:t>12</a:t>
            </a:fld>
            <a:endParaRPr lang="en-US"/>
          </a:p>
        </p:txBody>
      </p:sp>
    </p:spTree>
    <p:extLst>
      <p:ext uri="{BB962C8B-B14F-4D97-AF65-F5344CB8AC3E}">
        <p14:creationId xmlns:p14="http://schemas.microsoft.com/office/powerpoint/2010/main" val="2824623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can</a:t>
            </a:r>
            <a:r>
              <a:rPr lang="en-US" baseline="0" dirty="0" smtClean="0"/>
              <a:t> we say about the extent of the passive phase in 2020?</a:t>
            </a:r>
          </a:p>
          <a:p>
            <a:endParaRPr lang="en-US" baseline="0" dirty="0" smtClean="0"/>
          </a:p>
          <a:p>
            <a:r>
              <a:rPr lang="en-US" baseline="0" dirty="0" smtClean="0"/>
              <a:t>The vessel is not hauling the trawl as much, BUT the trawl now needs to drawn closer to the vessel before lifting off </a:t>
            </a:r>
            <a:r>
              <a:rPr lang="mr-IN" baseline="0" dirty="0" smtClean="0"/>
              <a:t>…</a:t>
            </a:r>
            <a:r>
              <a:rPr lang="fr-CA" baseline="0" dirty="0" smtClean="0"/>
              <a:t> </a:t>
            </a:r>
          </a:p>
          <a:p>
            <a:endParaRPr lang="fr-CA" baseline="0" dirty="0" smtClean="0"/>
          </a:p>
          <a:p>
            <a:r>
              <a:rPr lang="fr-CA" baseline="0" dirty="0" err="1" smtClean="0"/>
              <a:t>It’s</a:t>
            </a:r>
            <a:r>
              <a:rPr lang="fr-CA" baseline="0" dirty="0" smtClean="0"/>
              <a:t> </a:t>
            </a:r>
            <a:r>
              <a:rPr lang="fr-CA" baseline="0" dirty="0" err="1" smtClean="0"/>
              <a:t>unfortunately</a:t>
            </a:r>
            <a:r>
              <a:rPr lang="fr-CA" baseline="0" dirty="0" smtClean="0"/>
              <a:t> not </a:t>
            </a:r>
            <a:r>
              <a:rPr lang="fr-CA" baseline="0" dirty="0" err="1" smtClean="0"/>
              <a:t>clear</a:t>
            </a:r>
            <a:r>
              <a:rPr lang="fr-CA" baseline="0" dirty="0" smtClean="0"/>
              <a:t> if the distance </a:t>
            </a:r>
            <a:r>
              <a:rPr lang="fr-CA" baseline="0" dirty="0" err="1" smtClean="0"/>
              <a:t>that</a:t>
            </a:r>
            <a:r>
              <a:rPr lang="fr-CA" baseline="0" dirty="0" smtClean="0"/>
              <a:t> the </a:t>
            </a:r>
            <a:r>
              <a:rPr lang="fr-CA" baseline="0" dirty="0" err="1" smtClean="0"/>
              <a:t>trawl</a:t>
            </a:r>
            <a:r>
              <a:rPr lang="fr-CA" baseline="0" dirty="0" smtClean="0"/>
              <a:t> </a:t>
            </a:r>
            <a:r>
              <a:rPr lang="fr-CA" baseline="0" dirty="0" err="1" smtClean="0"/>
              <a:t>travels</a:t>
            </a:r>
            <a:r>
              <a:rPr lang="fr-CA" baseline="0" dirty="0" smtClean="0"/>
              <a:t> </a:t>
            </a:r>
            <a:r>
              <a:rPr lang="fr-CA" baseline="0" dirty="0" err="1" smtClean="0"/>
              <a:t>during</a:t>
            </a:r>
            <a:r>
              <a:rPr lang="fr-CA" baseline="0" dirty="0" smtClean="0"/>
              <a:t> the passive phase has </a:t>
            </a:r>
            <a:r>
              <a:rPr lang="fr-CA" baseline="0" dirty="0" err="1" smtClean="0"/>
              <a:t>changed</a:t>
            </a:r>
            <a:r>
              <a:rPr lang="fr-CA" baseline="0" dirty="0" smtClean="0"/>
              <a:t> </a:t>
            </a:r>
            <a:r>
              <a:rPr lang="mr-IN" baseline="0" dirty="0" smtClean="0"/>
              <a:t>…</a:t>
            </a:r>
            <a:r>
              <a:rPr lang="fr-CA" baseline="0" dirty="0" smtClean="0"/>
              <a:t> </a:t>
            </a:r>
            <a:r>
              <a:rPr lang="fr-CA" baseline="0" dirty="0" err="1" smtClean="0"/>
              <a:t>it</a:t>
            </a:r>
            <a:r>
              <a:rPr lang="fr-CA" baseline="0" dirty="0" smtClean="0"/>
              <a:t> </a:t>
            </a:r>
            <a:r>
              <a:rPr lang="fr-CA" baseline="0" dirty="0" err="1" smtClean="0"/>
              <a:t>may</a:t>
            </a:r>
            <a:r>
              <a:rPr lang="fr-CA" baseline="0" dirty="0" smtClean="0"/>
              <a:t> </a:t>
            </a:r>
            <a:r>
              <a:rPr lang="fr-CA" baseline="0" dirty="0" err="1" smtClean="0"/>
              <a:t>be</a:t>
            </a:r>
            <a:r>
              <a:rPr lang="fr-CA" baseline="0" dirty="0" smtClean="0"/>
              <a:t> possible to </a:t>
            </a:r>
            <a:r>
              <a:rPr lang="fr-CA" baseline="0" dirty="0" err="1" smtClean="0"/>
              <a:t>calculate</a:t>
            </a:r>
            <a:r>
              <a:rPr lang="fr-CA" baseline="0" dirty="0" smtClean="0"/>
              <a:t>, but </a:t>
            </a:r>
            <a:r>
              <a:rPr lang="fr-CA" baseline="0" dirty="0" err="1" smtClean="0"/>
              <a:t>requires</a:t>
            </a:r>
            <a:r>
              <a:rPr lang="fr-CA" baseline="0" dirty="0" smtClean="0"/>
              <a:t> </a:t>
            </a:r>
            <a:r>
              <a:rPr lang="fr-CA" baseline="0" dirty="0" err="1" smtClean="0"/>
              <a:t>considerations</a:t>
            </a:r>
            <a:r>
              <a:rPr lang="fr-CA" baseline="0" dirty="0" smtClean="0"/>
              <a:t> in 3-dimensions </a:t>
            </a:r>
            <a:r>
              <a:rPr lang="fr-CA" baseline="0" dirty="0" err="1" smtClean="0"/>
              <a:t>rather</a:t>
            </a:r>
            <a:r>
              <a:rPr lang="fr-CA" baseline="0" dirty="0" smtClean="0"/>
              <a:t> </a:t>
            </a:r>
            <a:r>
              <a:rPr lang="fr-CA" baseline="0" dirty="0" err="1" smtClean="0"/>
              <a:t>than</a:t>
            </a:r>
            <a:r>
              <a:rPr lang="fr-CA" baseline="0" dirty="0" smtClean="0"/>
              <a:t> 2d, as </a:t>
            </a:r>
            <a:r>
              <a:rPr lang="fr-CA" baseline="0" dirty="0" err="1" smtClean="0"/>
              <a:t>was</a:t>
            </a:r>
            <a:r>
              <a:rPr lang="fr-CA" baseline="0" dirty="0" smtClean="0"/>
              <a:t> </a:t>
            </a:r>
            <a:r>
              <a:rPr lang="fr-CA" baseline="0" dirty="0" err="1" smtClean="0"/>
              <a:t>done</a:t>
            </a:r>
            <a:r>
              <a:rPr lang="fr-CA" baseline="0" dirty="0" smtClean="0"/>
              <a:t> last </a:t>
            </a:r>
            <a:r>
              <a:rPr lang="fr-CA" baseline="0" dirty="0" err="1" smtClean="0"/>
              <a:t>year</a:t>
            </a:r>
            <a:r>
              <a:rPr lang="fr-CA" baseline="0" dirty="0" smtClean="0"/>
              <a:t>, </a:t>
            </a:r>
            <a:r>
              <a:rPr lang="fr-CA" baseline="0" dirty="0" err="1" smtClean="0"/>
              <a:t>because</a:t>
            </a:r>
            <a:r>
              <a:rPr lang="fr-CA" baseline="0" dirty="0" smtClean="0"/>
              <a:t> the </a:t>
            </a:r>
            <a:r>
              <a:rPr lang="fr-CA" baseline="0" dirty="0" err="1" smtClean="0"/>
              <a:t>vessel</a:t>
            </a:r>
            <a:r>
              <a:rPr lang="fr-CA" baseline="0" dirty="0" smtClean="0"/>
              <a:t> </a:t>
            </a:r>
            <a:r>
              <a:rPr lang="fr-CA" baseline="0" dirty="0" err="1" smtClean="0"/>
              <a:t>is</a:t>
            </a:r>
            <a:r>
              <a:rPr lang="fr-CA" baseline="0" dirty="0" smtClean="0"/>
              <a:t> </a:t>
            </a:r>
            <a:r>
              <a:rPr lang="fr-CA" baseline="0" dirty="0" err="1" smtClean="0"/>
              <a:t>now</a:t>
            </a:r>
            <a:r>
              <a:rPr lang="fr-CA" baseline="0" dirty="0" smtClean="0"/>
              <a:t> </a:t>
            </a:r>
            <a:r>
              <a:rPr lang="fr-CA" baseline="0" dirty="0" err="1" smtClean="0"/>
              <a:t>manoeuvering</a:t>
            </a:r>
            <a:r>
              <a:rPr lang="fr-CA" baseline="0" dirty="0" smtClean="0"/>
              <a:t> </a:t>
            </a:r>
            <a:r>
              <a:rPr lang="fr-CA" baseline="0" dirty="0" err="1" smtClean="0"/>
              <a:t>around</a:t>
            </a:r>
            <a:r>
              <a:rPr lang="fr-CA" baseline="0" dirty="0" smtClean="0"/>
              <a:t> the </a:t>
            </a:r>
            <a:r>
              <a:rPr lang="fr-CA" baseline="0" dirty="0" err="1" smtClean="0"/>
              <a:t>trawl</a:t>
            </a:r>
            <a:r>
              <a:rPr lang="fr-CA" baseline="0" dirty="0" smtClean="0"/>
              <a:t>.</a:t>
            </a:r>
          </a:p>
          <a:p>
            <a:endParaRPr lang="fr-CA" baseline="0" dirty="0" smtClean="0"/>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13</a:t>
            </a:fld>
            <a:endParaRPr lang="en-US"/>
          </a:p>
        </p:txBody>
      </p:sp>
    </p:spTree>
    <p:extLst>
      <p:ext uri="{BB962C8B-B14F-4D97-AF65-F5344CB8AC3E}">
        <p14:creationId xmlns:p14="http://schemas.microsoft.com/office/powerpoint/2010/main" val="32235331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would consider the first hypothesis to be unlikely, at least </a:t>
            </a:r>
            <a:r>
              <a:rPr lang="mr-IN" baseline="0" dirty="0" smtClean="0"/>
              <a:t>…</a:t>
            </a:r>
            <a:r>
              <a:rPr lang="fr-CA" baseline="0" dirty="0" smtClean="0"/>
              <a:t> </a:t>
            </a:r>
            <a:r>
              <a:rPr lang="fr-CA" baseline="0" dirty="0" err="1" smtClean="0"/>
              <a:t>any</a:t>
            </a:r>
            <a:r>
              <a:rPr lang="fr-CA" baseline="0" dirty="0" smtClean="0"/>
              <a:t> </a:t>
            </a:r>
            <a:r>
              <a:rPr lang="fr-CA" baseline="0" dirty="0" err="1" smtClean="0"/>
              <a:t>such</a:t>
            </a:r>
            <a:r>
              <a:rPr lang="fr-CA" baseline="0" dirty="0" smtClean="0"/>
              <a:t> catch </a:t>
            </a:r>
            <a:r>
              <a:rPr lang="fr-CA" baseline="0" dirty="0" err="1" smtClean="0"/>
              <a:t>mechanism</a:t>
            </a:r>
            <a:r>
              <a:rPr lang="fr-CA" baseline="0" dirty="0" smtClean="0"/>
              <a:t> </a:t>
            </a:r>
            <a:r>
              <a:rPr lang="fr-CA" baseline="0" dirty="0" err="1" smtClean="0"/>
              <a:t>would</a:t>
            </a:r>
            <a:r>
              <a:rPr lang="fr-CA" baseline="0" dirty="0" smtClean="0"/>
              <a:t> not </a:t>
            </a:r>
            <a:r>
              <a:rPr lang="fr-CA" baseline="0" dirty="0" err="1" smtClean="0"/>
              <a:t>likely</a:t>
            </a:r>
            <a:r>
              <a:rPr lang="fr-CA" baseline="0" dirty="0" smtClean="0"/>
              <a:t> drop off as </a:t>
            </a:r>
            <a:r>
              <a:rPr lang="fr-CA" baseline="0" dirty="0" err="1" smtClean="0"/>
              <a:t>dramatically</a:t>
            </a:r>
            <a:r>
              <a:rPr lang="fr-CA" baseline="0" dirty="0" smtClean="0"/>
              <a:t> as </a:t>
            </a:r>
            <a:r>
              <a:rPr lang="fr-CA" baseline="0" dirty="0" err="1" smtClean="0"/>
              <a:t>what</a:t>
            </a:r>
            <a:r>
              <a:rPr lang="fr-CA" baseline="0" dirty="0" smtClean="0"/>
              <a:t> </a:t>
            </a:r>
            <a:r>
              <a:rPr lang="fr-CA" baseline="0" dirty="0" err="1" smtClean="0"/>
              <a:t>is</a:t>
            </a:r>
            <a:r>
              <a:rPr lang="fr-CA" baseline="0" dirty="0" smtClean="0"/>
              <a:t> </a:t>
            </a:r>
            <a:r>
              <a:rPr lang="fr-CA" baseline="0" dirty="0" err="1" smtClean="0"/>
              <a:t>observed</a:t>
            </a:r>
            <a:r>
              <a:rPr lang="fr-CA" baseline="0" dirty="0" smtClean="0"/>
              <a:t> </a:t>
            </a:r>
            <a:r>
              <a:rPr lang="fr-CA" baseline="0" dirty="0" err="1" smtClean="0"/>
              <a:t>between</a:t>
            </a:r>
            <a:r>
              <a:rPr lang="fr-CA" baseline="0" dirty="0" smtClean="0"/>
              <a:t> the 90 mm and 100mm, </a:t>
            </a:r>
            <a:r>
              <a:rPr lang="fr-CA" baseline="0" dirty="0" err="1" smtClean="0"/>
              <a:t>though</a:t>
            </a:r>
            <a:r>
              <a:rPr lang="fr-CA" baseline="0" dirty="0" smtClean="0"/>
              <a:t> </a:t>
            </a:r>
            <a:r>
              <a:rPr lang="fr-CA" baseline="0" dirty="0" err="1" smtClean="0"/>
              <a:t>softer</a:t>
            </a:r>
            <a:r>
              <a:rPr lang="fr-CA" baseline="0" dirty="0" smtClean="0"/>
              <a:t> size-</a:t>
            </a:r>
            <a:r>
              <a:rPr lang="fr-CA" baseline="0" dirty="0" err="1" smtClean="0"/>
              <a:t>dependent</a:t>
            </a:r>
            <a:r>
              <a:rPr lang="fr-CA" baseline="0" dirty="0" smtClean="0"/>
              <a:t> variation </a:t>
            </a:r>
            <a:r>
              <a:rPr lang="fr-CA" baseline="0" dirty="0" err="1" smtClean="0"/>
              <a:t>is</a:t>
            </a:r>
            <a:r>
              <a:rPr lang="fr-CA" baseline="0" dirty="0" smtClean="0"/>
              <a:t> possible, but </a:t>
            </a:r>
            <a:r>
              <a:rPr lang="fr-CA" baseline="0" dirty="0" err="1" smtClean="0"/>
              <a:t>we</a:t>
            </a:r>
            <a:r>
              <a:rPr lang="fr-CA" baseline="0" dirty="0" smtClean="0"/>
              <a:t> </a:t>
            </a:r>
            <a:r>
              <a:rPr lang="fr-CA" baseline="0" dirty="0" err="1" smtClean="0"/>
              <a:t>generally</a:t>
            </a:r>
            <a:r>
              <a:rPr lang="fr-CA" baseline="0" dirty="0" smtClean="0"/>
              <a:t> </a:t>
            </a:r>
            <a:r>
              <a:rPr lang="fr-CA" baseline="0" dirty="0" err="1" smtClean="0"/>
              <a:t>expect</a:t>
            </a:r>
            <a:r>
              <a:rPr lang="fr-CA" baseline="0" dirty="0" smtClean="0"/>
              <a:t> </a:t>
            </a:r>
            <a:r>
              <a:rPr lang="fr-CA" baseline="0" dirty="0" err="1" smtClean="0"/>
              <a:t>larger</a:t>
            </a:r>
            <a:r>
              <a:rPr lang="fr-CA" baseline="0" dirty="0" smtClean="0"/>
              <a:t> </a:t>
            </a:r>
            <a:r>
              <a:rPr lang="fr-CA" baseline="0" dirty="0" err="1" smtClean="0"/>
              <a:t>crab</a:t>
            </a:r>
            <a:r>
              <a:rPr lang="fr-CA" baseline="0" dirty="0" smtClean="0"/>
              <a:t> to </a:t>
            </a:r>
            <a:r>
              <a:rPr lang="fr-CA" baseline="0" dirty="0" err="1" smtClean="0"/>
              <a:t>be</a:t>
            </a:r>
            <a:r>
              <a:rPr lang="fr-CA" baseline="0" dirty="0" smtClean="0"/>
              <a:t> more </a:t>
            </a:r>
            <a:r>
              <a:rPr lang="fr-CA" baseline="0" dirty="0" err="1" smtClean="0"/>
              <a:t>catchable</a:t>
            </a:r>
            <a:r>
              <a:rPr lang="fr-CA" baseline="0" dirty="0" smtClean="0"/>
              <a:t> as a </a:t>
            </a:r>
            <a:r>
              <a:rPr lang="fr-CA" baseline="0" dirty="0" err="1" smtClean="0"/>
              <a:t>general</a:t>
            </a:r>
            <a:r>
              <a:rPr lang="fr-CA" baseline="0" dirty="0" smtClean="0"/>
              <a:t> </a:t>
            </a:r>
            <a:r>
              <a:rPr lang="fr-CA" baseline="0" dirty="0" err="1" smtClean="0"/>
              <a:t>rule</a:t>
            </a:r>
            <a:r>
              <a:rPr lang="fr-CA" baseline="0" dirty="0" smtClean="0"/>
              <a:t>.</a:t>
            </a:r>
          </a:p>
          <a:p>
            <a:endParaRPr lang="fr-CA" baseline="0" dirty="0" smtClean="0"/>
          </a:p>
          <a:p>
            <a:r>
              <a:rPr lang="fr-CA" baseline="0" dirty="0" smtClean="0"/>
              <a:t>The second </a:t>
            </a:r>
            <a:r>
              <a:rPr lang="fr-CA" baseline="0" dirty="0" err="1" smtClean="0"/>
              <a:t>hypothesis</a:t>
            </a:r>
            <a:r>
              <a:rPr lang="fr-CA" baseline="0" dirty="0" smtClean="0"/>
              <a:t> suppose </a:t>
            </a:r>
            <a:r>
              <a:rPr lang="fr-CA" baseline="0" dirty="0" err="1" smtClean="0"/>
              <a:t>that</a:t>
            </a:r>
            <a:r>
              <a:rPr lang="fr-CA" baseline="0" dirty="0" smtClean="0"/>
              <a:t> a </a:t>
            </a:r>
            <a:r>
              <a:rPr lang="fr-CA" baseline="0" dirty="0" err="1" smtClean="0"/>
              <a:t>substantial</a:t>
            </a:r>
            <a:r>
              <a:rPr lang="fr-CA" baseline="0" dirty="0" smtClean="0"/>
              <a:t> </a:t>
            </a:r>
            <a:r>
              <a:rPr lang="fr-CA" baseline="0" dirty="0" err="1" smtClean="0"/>
              <a:t>increase</a:t>
            </a:r>
            <a:r>
              <a:rPr lang="fr-CA" baseline="0" dirty="0" smtClean="0"/>
              <a:t> in </a:t>
            </a:r>
            <a:r>
              <a:rPr lang="fr-CA" baseline="0" dirty="0" err="1" smtClean="0"/>
              <a:t>legal-sized</a:t>
            </a:r>
            <a:r>
              <a:rPr lang="fr-CA" baseline="0" dirty="0" smtClean="0"/>
              <a:t> </a:t>
            </a:r>
            <a:r>
              <a:rPr lang="fr-CA" baseline="0" dirty="0" err="1" smtClean="0"/>
              <a:t>mortality</a:t>
            </a:r>
            <a:r>
              <a:rPr lang="fr-CA" baseline="0" dirty="0" smtClean="0"/>
              <a:t> </a:t>
            </a:r>
            <a:r>
              <a:rPr lang="fr-CA" baseline="0" dirty="0" err="1" smtClean="0"/>
              <a:t>occurred</a:t>
            </a:r>
            <a:r>
              <a:rPr lang="fr-CA" baseline="0" dirty="0" smtClean="0"/>
              <a:t> in 2019 </a:t>
            </a:r>
            <a:r>
              <a:rPr lang="fr-CA" b="1" baseline="0" dirty="0" smtClean="0"/>
              <a:t>relative</a:t>
            </a:r>
            <a:r>
              <a:rPr lang="fr-CA" b="0" baseline="0" dirty="0" smtClean="0"/>
              <a:t> to </a:t>
            </a:r>
            <a:r>
              <a:rPr lang="fr-CA" b="0" baseline="0" dirty="0" err="1" smtClean="0"/>
              <a:t>that</a:t>
            </a:r>
            <a:r>
              <a:rPr lang="fr-CA" b="0" baseline="0" dirty="0" smtClean="0"/>
              <a:t> of 2018, and </a:t>
            </a:r>
            <a:r>
              <a:rPr lang="fr-CA" b="0" baseline="0" dirty="0" err="1" smtClean="0"/>
              <a:t>that</a:t>
            </a:r>
            <a:r>
              <a:rPr lang="fr-CA" b="0" baseline="0" dirty="0" smtClean="0"/>
              <a:t> </a:t>
            </a:r>
            <a:r>
              <a:rPr lang="fr-CA" b="0" baseline="0" dirty="0" err="1" smtClean="0"/>
              <a:t>it</a:t>
            </a:r>
            <a:r>
              <a:rPr lang="fr-CA" b="0" baseline="0" dirty="0" smtClean="0"/>
              <a:t> </a:t>
            </a:r>
            <a:r>
              <a:rPr lang="fr-CA" b="0" baseline="0" dirty="0" err="1" smtClean="0"/>
              <a:t>was</a:t>
            </a:r>
            <a:r>
              <a:rPr lang="fr-CA" b="0" baseline="0" dirty="0" smtClean="0"/>
              <a:t> </a:t>
            </a:r>
            <a:r>
              <a:rPr lang="fr-CA" b="0" baseline="0" dirty="0" err="1" smtClean="0"/>
              <a:t>sustained</a:t>
            </a:r>
            <a:r>
              <a:rPr lang="fr-CA" b="0" baseline="0" dirty="0" smtClean="0"/>
              <a:t> in 2020. </a:t>
            </a:r>
          </a:p>
          <a:p>
            <a:pPr marL="171450" indent="-171450">
              <a:buFontTx/>
              <a:buChar char="-"/>
            </a:pPr>
            <a:r>
              <a:rPr lang="fr-CA" b="0" baseline="0" dirty="0" smtClean="0"/>
              <a:t>This </a:t>
            </a:r>
            <a:r>
              <a:rPr lang="fr-CA" b="0" baseline="0" dirty="0" err="1" smtClean="0"/>
              <a:t>increase</a:t>
            </a:r>
            <a:r>
              <a:rPr lang="fr-CA" b="0" baseline="0" dirty="0" smtClean="0"/>
              <a:t> </a:t>
            </a:r>
            <a:r>
              <a:rPr lang="fr-CA" b="0" baseline="0" dirty="0" err="1" smtClean="0"/>
              <a:t>would</a:t>
            </a:r>
            <a:r>
              <a:rPr lang="fr-CA" b="0" baseline="0" dirty="0" smtClean="0"/>
              <a:t> have to </a:t>
            </a:r>
            <a:r>
              <a:rPr lang="fr-CA" b="0" baseline="0" dirty="0" err="1" smtClean="0"/>
              <a:t>be</a:t>
            </a:r>
            <a:r>
              <a:rPr lang="fr-CA" b="0" baseline="0" dirty="0" smtClean="0"/>
              <a:t> </a:t>
            </a:r>
            <a:r>
              <a:rPr lang="fr-CA" b="0" baseline="0" dirty="0" err="1" smtClean="0"/>
              <a:t>substantial</a:t>
            </a:r>
            <a:r>
              <a:rPr lang="fr-CA" b="0" baseline="0" dirty="0" smtClean="0"/>
              <a:t> to </a:t>
            </a:r>
            <a:r>
              <a:rPr lang="fr-CA" b="0" baseline="0" dirty="0" err="1" smtClean="0"/>
              <a:t>explain</a:t>
            </a:r>
            <a:r>
              <a:rPr lang="fr-CA" b="0" baseline="0" dirty="0" smtClean="0"/>
              <a:t> the apparent 30-40% </a:t>
            </a:r>
            <a:r>
              <a:rPr lang="fr-CA" b="0" baseline="0" dirty="0" err="1" smtClean="0"/>
              <a:t>increase</a:t>
            </a:r>
            <a:r>
              <a:rPr lang="fr-CA" b="0" baseline="0" dirty="0" smtClean="0"/>
              <a:t>  </a:t>
            </a:r>
            <a:r>
              <a:rPr lang="fr-CA" b="0" baseline="0" dirty="0" err="1" smtClean="0"/>
              <a:t>difference</a:t>
            </a:r>
            <a:r>
              <a:rPr lang="fr-CA" b="0" baseline="0" dirty="0" smtClean="0"/>
              <a:t> </a:t>
            </a:r>
            <a:r>
              <a:rPr lang="fr-CA" b="0" baseline="0" dirty="0" err="1" smtClean="0"/>
              <a:t>between</a:t>
            </a:r>
            <a:r>
              <a:rPr lang="fr-CA" b="0" baseline="0" dirty="0" smtClean="0"/>
              <a:t> the </a:t>
            </a:r>
            <a:r>
              <a:rPr lang="fr-CA" b="0" baseline="0" dirty="0" err="1" smtClean="0"/>
              <a:t>sub-legals</a:t>
            </a:r>
            <a:r>
              <a:rPr lang="fr-CA" b="0" baseline="0" dirty="0" smtClean="0"/>
              <a:t> and </a:t>
            </a:r>
            <a:r>
              <a:rPr lang="fr-CA" b="0" baseline="0" dirty="0" err="1" smtClean="0"/>
              <a:t>legals</a:t>
            </a:r>
            <a:r>
              <a:rPr lang="fr-CA" b="0" baseline="0" dirty="0" smtClean="0"/>
              <a:t>.</a:t>
            </a:r>
          </a:p>
          <a:p>
            <a:pPr marL="0" indent="0">
              <a:buFontTx/>
              <a:buNone/>
            </a:pPr>
            <a:endParaRPr lang="fr-CA" b="0" baseline="0" dirty="0" smtClean="0"/>
          </a:p>
          <a:p>
            <a:pPr marL="0" indent="0">
              <a:buFontTx/>
              <a:buNone/>
            </a:pPr>
            <a:r>
              <a:rPr lang="fr-CA" b="0" baseline="0" dirty="0" smtClean="0"/>
              <a:t>A </a:t>
            </a:r>
            <a:r>
              <a:rPr lang="fr-CA" b="0" baseline="0" dirty="0" err="1" smtClean="0"/>
              <a:t>third</a:t>
            </a:r>
            <a:r>
              <a:rPr lang="fr-CA" b="0" baseline="0" dirty="0" smtClean="0"/>
              <a:t> </a:t>
            </a:r>
            <a:r>
              <a:rPr lang="fr-CA" b="0" baseline="0" dirty="0" err="1" smtClean="0"/>
              <a:t>hypothesis</a:t>
            </a:r>
            <a:r>
              <a:rPr lang="fr-CA" b="0" baseline="0" dirty="0" smtClean="0"/>
              <a:t> explores the </a:t>
            </a:r>
            <a:r>
              <a:rPr lang="fr-CA" b="0" baseline="0" dirty="0" err="1" smtClean="0"/>
              <a:t>idea</a:t>
            </a:r>
            <a:r>
              <a:rPr lang="fr-CA" b="0" baseline="0" dirty="0" smtClean="0"/>
              <a:t> </a:t>
            </a:r>
            <a:r>
              <a:rPr lang="fr-CA" b="0" baseline="0" dirty="0" err="1" smtClean="0"/>
              <a:t>that</a:t>
            </a:r>
            <a:r>
              <a:rPr lang="fr-CA" b="0" baseline="0" dirty="0" smtClean="0"/>
              <a:t> </a:t>
            </a:r>
            <a:r>
              <a:rPr lang="fr-CA" b="0" baseline="0" dirty="0" err="1" smtClean="0"/>
              <a:t>year</a:t>
            </a:r>
            <a:r>
              <a:rPr lang="fr-CA" b="0" baseline="0" dirty="0" smtClean="0"/>
              <a:t>-on-</a:t>
            </a:r>
            <a:r>
              <a:rPr lang="fr-CA" b="0" baseline="0" dirty="0" err="1" smtClean="0"/>
              <a:t>year</a:t>
            </a:r>
            <a:r>
              <a:rPr lang="fr-CA" b="0" baseline="0" dirty="0" smtClean="0"/>
              <a:t> </a:t>
            </a:r>
            <a:r>
              <a:rPr lang="fr-CA" b="0" baseline="0" dirty="0" err="1" smtClean="0"/>
              <a:t>increases</a:t>
            </a:r>
            <a:r>
              <a:rPr lang="fr-CA" b="0" baseline="0" dirty="0" smtClean="0"/>
              <a:t> in </a:t>
            </a:r>
            <a:r>
              <a:rPr lang="fr-CA" b="0" baseline="0" dirty="0" err="1" smtClean="0"/>
              <a:t>catchability</a:t>
            </a:r>
            <a:r>
              <a:rPr lang="fr-CA" b="0" baseline="0" dirty="0" smtClean="0"/>
              <a:t> </a:t>
            </a:r>
            <a:r>
              <a:rPr lang="fr-CA" b="0" baseline="0" dirty="0" err="1" smtClean="0"/>
              <a:t>varied</a:t>
            </a:r>
            <a:r>
              <a:rPr lang="fr-CA" b="0" baseline="0" dirty="0" smtClean="0"/>
              <a:t> </a:t>
            </a:r>
            <a:r>
              <a:rPr lang="fr-CA" b="0" baseline="0" dirty="0" err="1" smtClean="0"/>
              <a:t>regionally</a:t>
            </a:r>
            <a:r>
              <a:rPr lang="fr-CA" b="0" baseline="0" dirty="0" smtClean="0"/>
              <a:t>. </a:t>
            </a:r>
          </a:p>
          <a:p>
            <a:pPr marL="171450" indent="-171450">
              <a:buFont typeface="Arial"/>
              <a:buChar char="•"/>
            </a:pPr>
            <a:r>
              <a:rPr lang="fr-CA" b="0" baseline="0" dirty="0" err="1" smtClean="0"/>
              <a:t>Oddly</a:t>
            </a:r>
            <a:r>
              <a:rPr lang="fr-CA" b="0" baseline="0" dirty="0" smtClean="0"/>
              <a:t>, </a:t>
            </a:r>
            <a:r>
              <a:rPr lang="fr-CA" b="0" baseline="0" dirty="0" err="1" smtClean="0"/>
              <a:t>this</a:t>
            </a:r>
            <a:r>
              <a:rPr lang="fr-CA" b="0" baseline="0" dirty="0" smtClean="0"/>
              <a:t> </a:t>
            </a:r>
            <a:r>
              <a:rPr lang="fr-CA" b="0" baseline="0" dirty="0" err="1" smtClean="0"/>
              <a:t>idea</a:t>
            </a:r>
            <a:r>
              <a:rPr lang="fr-CA" b="0" baseline="0" dirty="0" smtClean="0"/>
              <a:t> has </a:t>
            </a:r>
            <a:r>
              <a:rPr lang="fr-CA" b="0" baseline="0" dirty="0" err="1" smtClean="0"/>
              <a:t>some</a:t>
            </a:r>
            <a:r>
              <a:rPr lang="fr-CA" b="0" baseline="0" dirty="0" smtClean="0"/>
              <a:t> traction in </a:t>
            </a:r>
            <a:r>
              <a:rPr lang="fr-CA" b="0" baseline="0" dirty="0" err="1" smtClean="0"/>
              <a:t>that</a:t>
            </a:r>
            <a:r>
              <a:rPr lang="fr-CA" b="0" baseline="0" dirty="0" smtClean="0"/>
              <a:t> </a:t>
            </a:r>
            <a:r>
              <a:rPr lang="fr-CA" b="0" baseline="0" dirty="0" err="1" smtClean="0"/>
              <a:t>catchability</a:t>
            </a:r>
            <a:r>
              <a:rPr lang="fr-CA" b="0" baseline="0" dirty="0" smtClean="0"/>
              <a:t> </a:t>
            </a:r>
            <a:r>
              <a:rPr lang="fr-CA" b="0" baseline="0" dirty="0" err="1" smtClean="0"/>
              <a:t>increases</a:t>
            </a:r>
            <a:r>
              <a:rPr lang="fr-CA" b="0" baseline="0" dirty="0" smtClean="0"/>
              <a:t> over the center of the </a:t>
            </a:r>
            <a:r>
              <a:rPr lang="fr-CA" b="0" baseline="0" dirty="0" err="1" smtClean="0"/>
              <a:t>gulf</a:t>
            </a:r>
            <a:r>
              <a:rPr lang="fr-CA" b="0" baseline="0" dirty="0" smtClean="0"/>
              <a:t> and area 12F </a:t>
            </a:r>
            <a:r>
              <a:rPr lang="fr-CA" b="0" baseline="0" dirty="0" err="1" smtClean="0"/>
              <a:t>may</a:t>
            </a:r>
            <a:r>
              <a:rPr lang="fr-CA" b="0" baseline="0" dirty="0" smtClean="0"/>
              <a:t> have been </a:t>
            </a:r>
            <a:r>
              <a:rPr lang="fr-CA" b="0" baseline="0" dirty="0" err="1" smtClean="0"/>
              <a:t>counterbalanced</a:t>
            </a:r>
            <a:r>
              <a:rPr lang="fr-CA" b="0" baseline="0" dirty="0" smtClean="0"/>
              <a:t> by </a:t>
            </a:r>
            <a:r>
              <a:rPr lang="fr-CA" b="0" baseline="0" dirty="0" err="1" smtClean="0"/>
              <a:t>decreases</a:t>
            </a:r>
            <a:r>
              <a:rPr lang="fr-CA" b="0" baseline="0" dirty="0" smtClean="0"/>
              <a:t> in Area 19 and the </a:t>
            </a:r>
            <a:r>
              <a:rPr lang="fr-CA" b="0" baseline="0" dirty="0" err="1" smtClean="0"/>
              <a:t>re-opened</a:t>
            </a:r>
            <a:r>
              <a:rPr lang="fr-CA" b="0" baseline="0" dirty="0" smtClean="0"/>
              <a:t> </a:t>
            </a:r>
            <a:r>
              <a:rPr lang="fr-CA" b="0" baseline="0" dirty="0" err="1" smtClean="0"/>
              <a:t>Shediac</a:t>
            </a:r>
            <a:r>
              <a:rPr lang="fr-CA" b="0" baseline="0" dirty="0" smtClean="0"/>
              <a:t> </a:t>
            </a:r>
            <a:r>
              <a:rPr lang="fr-CA" b="0" baseline="0" dirty="0" err="1" smtClean="0"/>
              <a:t>Valley</a:t>
            </a:r>
            <a:r>
              <a:rPr lang="fr-CA" b="0" baseline="0" dirty="0" smtClean="0"/>
              <a:t> in 2019.</a:t>
            </a:r>
          </a:p>
          <a:p>
            <a:pPr marL="171450" indent="-171450">
              <a:buFont typeface="Arial"/>
              <a:buChar char="•"/>
            </a:pPr>
            <a:r>
              <a:rPr lang="fr-CA" b="0" baseline="0" dirty="0" smtClean="0"/>
              <a:t>2020 </a:t>
            </a:r>
            <a:r>
              <a:rPr lang="fr-CA" b="0" baseline="0" dirty="0" err="1" smtClean="0"/>
              <a:t>saw</a:t>
            </a:r>
            <a:r>
              <a:rPr lang="fr-CA" b="0" baseline="0" dirty="0" smtClean="0"/>
              <a:t> </a:t>
            </a:r>
            <a:r>
              <a:rPr lang="fr-CA" b="0" baseline="0" dirty="0" err="1" smtClean="0"/>
              <a:t>decreases</a:t>
            </a:r>
            <a:r>
              <a:rPr lang="fr-CA" b="0" baseline="0" dirty="0" smtClean="0"/>
              <a:t> in the central Gulf and </a:t>
            </a:r>
            <a:r>
              <a:rPr lang="fr-CA" b="0" baseline="0" dirty="0" err="1" smtClean="0"/>
              <a:t>increases</a:t>
            </a:r>
            <a:r>
              <a:rPr lang="fr-CA" b="0" baseline="0" dirty="0" smtClean="0"/>
              <a:t> in Area 12F and 19 as </a:t>
            </a:r>
            <a:r>
              <a:rPr lang="fr-CA" b="0" baseline="0" dirty="0" err="1" smtClean="0"/>
              <a:t>well</a:t>
            </a:r>
            <a:r>
              <a:rPr lang="fr-CA" b="0" baseline="0" dirty="0" smtClean="0"/>
              <a:t> as the Baie des Chaleurs. </a:t>
            </a:r>
          </a:p>
          <a:p>
            <a:pPr marL="171450" indent="-171450">
              <a:buFont typeface="Arial"/>
              <a:buChar char="•"/>
            </a:pPr>
            <a:r>
              <a:rPr lang="fr-CA" b="0" baseline="0" dirty="0" smtClean="0"/>
              <a:t>It </a:t>
            </a:r>
            <a:r>
              <a:rPr lang="fr-CA" b="0" baseline="0" dirty="0" err="1" smtClean="0"/>
              <a:t>is</a:t>
            </a:r>
            <a:r>
              <a:rPr lang="fr-CA" b="0" baseline="0" dirty="0" smtClean="0"/>
              <a:t> in the </a:t>
            </a:r>
            <a:r>
              <a:rPr lang="fr-CA" b="0" baseline="0" dirty="0" err="1" smtClean="0"/>
              <a:t>realm</a:t>
            </a:r>
            <a:r>
              <a:rPr lang="fr-CA" b="0" baseline="0" dirty="0" smtClean="0"/>
              <a:t> of </a:t>
            </a:r>
            <a:r>
              <a:rPr lang="fr-CA" b="0" baseline="0" dirty="0" err="1" smtClean="0"/>
              <a:t>possibility</a:t>
            </a:r>
            <a:r>
              <a:rPr lang="fr-CA" b="0" baseline="0" dirty="0" smtClean="0"/>
              <a:t> </a:t>
            </a:r>
            <a:r>
              <a:rPr lang="fr-CA" b="0" baseline="0" dirty="0" err="1" smtClean="0"/>
              <a:t>that</a:t>
            </a:r>
            <a:r>
              <a:rPr lang="fr-CA" b="0" baseline="0" dirty="0" smtClean="0"/>
              <a:t> </a:t>
            </a:r>
            <a:r>
              <a:rPr lang="fr-CA" b="0" baseline="0" dirty="0" err="1" smtClean="0"/>
              <a:t>these</a:t>
            </a:r>
            <a:r>
              <a:rPr lang="fr-CA" b="0" baseline="0" dirty="0" smtClean="0"/>
              <a:t> apparent spatial </a:t>
            </a:r>
            <a:r>
              <a:rPr lang="fr-CA" b="0" baseline="0" dirty="0" err="1" smtClean="0"/>
              <a:t>dynamics</a:t>
            </a:r>
            <a:r>
              <a:rPr lang="fr-CA" b="0" baseline="0" dirty="0" smtClean="0"/>
              <a:t> </a:t>
            </a:r>
            <a:r>
              <a:rPr lang="fr-CA" b="0" baseline="0" dirty="0" err="1" smtClean="0"/>
              <a:t>between</a:t>
            </a:r>
            <a:r>
              <a:rPr lang="fr-CA" b="0" baseline="0" dirty="0" smtClean="0"/>
              <a:t> </a:t>
            </a:r>
            <a:r>
              <a:rPr lang="fr-CA" b="0" baseline="0" dirty="0" err="1" smtClean="0"/>
              <a:t>these</a:t>
            </a:r>
            <a:r>
              <a:rPr lang="fr-CA" b="0" baseline="0" dirty="0" smtClean="0"/>
              <a:t> </a:t>
            </a:r>
            <a:r>
              <a:rPr lang="fr-CA" b="0" baseline="0" dirty="0" err="1" smtClean="0"/>
              <a:t>years</a:t>
            </a:r>
            <a:r>
              <a:rPr lang="fr-CA" b="0" baseline="0" dirty="0" smtClean="0"/>
              <a:t> </a:t>
            </a:r>
            <a:r>
              <a:rPr lang="fr-CA" b="0" baseline="0" dirty="0" err="1" smtClean="0"/>
              <a:t>acted</a:t>
            </a:r>
            <a:r>
              <a:rPr lang="fr-CA" b="0" baseline="0" dirty="0" smtClean="0"/>
              <a:t> in </a:t>
            </a:r>
            <a:r>
              <a:rPr lang="fr-CA" b="0" baseline="0" dirty="0" err="1" smtClean="0"/>
              <a:t>such</a:t>
            </a:r>
            <a:r>
              <a:rPr lang="fr-CA" b="0" baseline="0" dirty="0" smtClean="0"/>
              <a:t> a </a:t>
            </a:r>
            <a:r>
              <a:rPr lang="fr-CA" b="0" baseline="0" dirty="0" err="1" smtClean="0"/>
              <a:t>way</a:t>
            </a:r>
            <a:r>
              <a:rPr lang="fr-CA" b="0" baseline="0" dirty="0" smtClean="0"/>
              <a:t> as to </a:t>
            </a:r>
            <a:r>
              <a:rPr lang="fr-CA" b="0" baseline="0" dirty="0" err="1" smtClean="0"/>
              <a:t>yield</a:t>
            </a:r>
            <a:r>
              <a:rPr lang="fr-CA" b="0" baseline="0" dirty="0" smtClean="0"/>
              <a:t> the comparable commercial </a:t>
            </a:r>
            <a:r>
              <a:rPr lang="fr-CA" b="0" baseline="0" dirty="0" err="1" smtClean="0"/>
              <a:t>levels</a:t>
            </a:r>
            <a:r>
              <a:rPr lang="fr-CA" b="0" baseline="0" dirty="0" smtClean="0"/>
              <a:t> </a:t>
            </a:r>
            <a:r>
              <a:rPr lang="fr-CA" b="0" baseline="0" dirty="0" err="1" smtClean="0"/>
              <a:t>observed</a:t>
            </a:r>
            <a:r>
              <a:rPr lang="fr-CA" b="0" baseline="0" dirty="0" smtClean="0"/>
              <a:t> in the 2018-2020 size-</a:t>
            </a:r>
            <a:r>
              <a:rPr lang="fr-CA" b="0" baseline="0" dirty="0" err="1" smtClean="0"/>
              <a:t>frequencies</a:t>
            </a:r>
            <a:r>
              <a:rPr lang="fr-CA" b="0" baseline="0" dirty="0" smtClean="0"/>
              <a:t>.</a:t>
            </a:r>
          </a:p>
          <a:p>
            <a:pPr marL="171450" indent="-171450">
              <a:buFont typeface="Arial"/>
              <a:buChar char="•"/>
            </a:pPr>
            <a:endParaRPr lang="fr-CA" baseline="0" dirty="0" smtClean="0"/>
          </a:p>
          <a:p>
            <a:endParaRPr lang="fr-CA" baseline="0" dirty="0" smtClean="0"/>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23</a:t>
            </a:fld>
            <a:endParaRPr lang="en-US"/>
          </a:p>
        </p:txBody>
      </p:sp>
    </p:spTree>
    <p:extLst>
      <p:ext uri="{BB962C8B-B14F-4D97-AF65-F5344CB8AC3E}">
        <p14:creationId xmlns:p14="http://schemas.microsoft.com/office/powerpoint/2010/main" val="37148187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So</a:t>
            </a:r>
            <a:r>
              <a:rPr lang="en-US" baseline="0" dirty="0" smtClean="0"/>
              <a:t> what we mean by good abundance or biomass indices is that, for example:</a:t>
            </a:r>
          </a:p>
          <a:p>
            <a:pPr marL="628650" lvl="1" indent="-171450">
              <a:buFont typeface="Arial"/>
              <a:buChar char="•"/>
            </a:pPr>
            <a:r>
              <a:rPr lang="en-US" baseline="0" dirty="0" smtClean="0"/>
              <a:t>If the population increases by say, 30%, then the abundance or biomass index, i.e. what we measure, also increases by 30%.</a:t>
            </a:r>
          </a:p>
          <a:p>
            <a:pPr marL="628650" lvl="1" indent="-171450">
              <a:buFont typeface="Arial"/>
              <a:buChar char="•"/>
            </a:pPr>
            <a:r>
              <a:rPr lang="en-US" dirty="0" smtClean="0"/>
              <a:t>In other words,</a:t>
            </a:r>
            <a:r>
              <a:rPr lang="en-US" baseline="0" dirty="0" smtClean="0"/>
              <a:t> we want a fixed relationship between our the indices that we measure, and the underlying true abundance of the population.</a:t>
            </a:r>
          </a:p>
          <a:p>
            <a:endParaRPr lang="en-CA"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Examples </a:t>
            </a:r>
            <a:r>
              <a:rPr lang="en-US" sz="1200" kern="1200" dirty="0">
                <a:solidFill>
                  <a:schemeClr val="tx1"/>
                </a:solidFill>
                <a:effectLst/>
                <a:latin typeface="+mn-lt"/>
                <a:ea typeface="+mn-ea"/>
                <a:cs typeface="+mn-cs"/>
              </a:rPr>
              <a:t>of </a:t>
            </a:r>
            <a:r>
              <a:rPr lang="en-US" sz="1200" b="1" kern="1200" dirty="0">
                <a:solidFill>
                  <a:schemeClr val="tx1"/>
                </a:solidFill>
                <a:effectLst/>
                <a:latin typeface="+mn-lt"/>
                <a:ea typeface="+mn-ea"/>
                <a:cs typeface="+mn-cs"/>
              </a:rPr>
              <a:t>controlled factors</a:t>
            </a:r>
            <a:r>
              <a:rPr lang="en-US" sz="1200" kern="1200" dirty="0">
                <a:solidFill>
                  <a:schemeClr val="tx1"/>
                </a:solidFill>
                <a:effectLst/>
                <a:latin typeface="+mn-lt"/>
                <a:ea typeface="+mn-ea"/>
                <a:cs typeface="+mn-cs"/>
              </a:rPr>
              <a:t>:</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Vessel speed.</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Tow</a:t>
            </a:r>
            <a:r>
              <a:rPr lang="en-US" sz="1200" kern="1200" baseline="0" dirty="0">
                <a:solidFill>
                  <a:schemeClr val="tx1"/>
                </a:solidFill>
                <a:effectLst/>
                <a:latin typeface="+mn-lt"/>
                <a:ea typeface="+mn-ea"/>
                <a:cs typeface="+mn-cs"/>
              </a:rPr>
              <a:t> duration (5 minutes).</a:t>
            </a:r>
          </a:p>
          <a:p>
            <a:pPr marL="628650" lvl="1" indent="-171450">
              <a:buFont typeface="Arial" panose="020B0604020202020204" pitchFamily="34" charset="0"/>
              <a:buChar char="•"/>
            </a:pPr>
            <a:r>
              <a:rPr lang="en-US" sz="1600" i="1" dirty="0"/>
              <a:t>5-minute tow duration </a:t>
            </a:r>
          </a:p>
          <a:p>
            <a:pPr marL="628650" lvl="1" indent="-171450">
              <a:buFont typeface="Arial" panose="020B0604020202020204" pitchFamily="34" charset="0"/>
              <a:buChar char="•"/>
            </a:pPr>
            <a:r>
              <a:rPr lang="en-US" sz="1600" i="1" dirty="0"/>
              <a:t>Gear dimensions &amp; configuration. </a:t>
            </a:r>
          </a:p>
          <a:p>
            <a:pPr marL="628650" lvl="1" indent="-171450">
              <a:buFont typeface="Arial" panose="020B0604020202020204" pitchFamily="34" charset="0"/>
              <a:buChar char="•"/>
            </a:pPr>
            <a:r>
              <a:rPr lang="en-US" sz="1600" i="1" dirty="0"/>
              <a:t>Time of day</a:t>
            </a:r>
            <a:endParaRPr lang="en-US"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These</a:t>
            </a:r>
            <a:r>
              <a:rPr lang="en-US" sz="1200" kern="1200" baseline="0" dirty="0">
                <a:solidFill>
                  <a:schemeClr val="tx1"/>
                </a:solidFill>
                <a:effectLst/>
                <a:latin typeface="+mn-lt"/>
                <a:ea typeface="+mn-ea"/>
                <a:cs typeface="+mn-cs"/>
              </a:rPr>
              <a:t> controlled factors a</a:t>
            </a:r>
            <a:r>
              <a:rPr lang="en-US" sz="1200" kern="1200" dirty="0">
                <a:solidFill>
                  <a:schemeClr val="tx1"/>
                </a:solidFill>
                <a:effectLst/>
                <a:latin typeface="+mn-lt"/>
                <a:ea typeface="+mn-ea"/>
                <a:cs typeface="+mn-cs"/>
              </a:rPr>
              <a:t>ims to maintain the consistency of trawl behavior between different tows.</a:t>
            </a:r>
          </a:p>
          <a:p>
            <a:pPr marL="457200" lvl="1" indent="0">
              <a:buFont typeface="Arial" panose="020B0604020202020204" pitchFamily="34" charset="0"/>
              <a:buNone/>
            </a:pPr>
            <a:endParaRPr lang="en-US" sz="1200" kern="1200" dirty="0">
              <a:solidFill>
                <a:schemeClr val="tx1"/>
              </a:solidFill>
              <a:effectLst/>
              <a:latin typeface="+mn-lt"/>
              <a:ea typeface="+mn-ea"/>
              <a:cs typeface="+mn-cs"/>
            </a:endParaRPr>
          </a:p>
          <a:p>
            <a:pPr marL="0" lvl="0" indent="0">
              <a:buFont typeface="Arial" panose="020B0604020202020204" pitchFamily="34" charset="0"/>
              <a:buNone/>
            </a:pPr>
            <a:endParaRPr lang="en-CA"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3</a:t>
            </a:fld>
            <a:endParaRPr lang="en-US"/>
          </a:p>
        </p:txBody>
      </p:sp>
    </p:spTree>
    <p:extLst>
      <p:ext uri="{BB962C8B-B14F-4D97-AF65-F5344CB8AC3E}">
        <p14:creationId xmlns:p14="http://schemas.microsoft.com/office/powerpoint/2010/main" val="1140621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Examples of factors </a:t>
            </a:r>
            <a:r>
              <a:rPr lang="en-US" sz="1200" b="1" kern="1200" dirty="0">
                <a:solidFill>
                  <a:schemeClr val="tx1"/>
                </a:solidFill>
                <a:effectLst/>
                <a:latin typeface="+mn-lt"/>
                <a:ea typeface="+mn-ea"/>
                <a:cs typeface="+mn-cs"/>
              </a:rPr>
              <a:t>uncontrolled</a:t>
            </a:r>
            <a:r>
              <a:rPr lang="en-US" sz="1200" kern="120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 but </a:t>
            </a:r>
            <a:r>
              <a:rPr lang="en-US" sz="1200" b="1" kern="1200" baseline="0" dirty="0">
                <a:solidFill>
                  <a:schemeClr val="tx1"/>
                </a:solidFill>
                <a:effectLst/>
                <a:latin typeface="+mn-lt"/>
                <a:ea typeface="+mn-ea"/>
                <a:cs typeface="+mn-cs"/>
              </a:rPr>
              <a:t>accounted</a:t>
            </a:r>
            <a:r>
              <a:rPr lang="en-US" sz="1200" kern="1200" baseline="0" dirty="0">
                <a:solidFill>
                  <a:schemeClr val="tx1"/>
                </a:solidFill>
                <a:effectLst/>
                <a:latin typeface="+mn-lt"/>
                <a:ea typeface="+mn-ea"/>
                <a:cs typeface="+mn-cs"/>
              </a:rPr>
              <a:t> for:</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As an example of a quantified factor, trawl width measurements during trawling are made to estimate the total </a:t>
            </a:r>
            <a:r>
              <a:rPr lang="en-US" sz="1200" b="1" kern="1200" dirty="0">
                <a:solidFill>
                  <a:schemeClr val="tx1"/>
                </a:solidFill>
                <a:effectLst/>
                <a:latin typeface="+mn-lt"/>
                <a:ea typeface="+mn-ea"/>
                <a:cs typeface="+mn-cs"/>
              </a:rPr>
              <a:t>area swept </a:t>
            </a:r>
            <a:r>
              <a:rPr lang="en-US" sz="1200" kern="1200" dirty="0">
                <a:solidFill>
                  <a:schemeClr val="tx1"/>
                </a:solidFill>
                <a:effectLst/>
                <a:latin typeface="+mn-lt"/>
                <a:ea typeface="+mn-ea"/>
                <a:cs typeface="+mn-cs"/>
              </a:rPr>
              <a:t>by each trawl of the survey, which shows a lot of variation from tow to tow, through variations</a:t>
            </a:r>
            <a:r>
              <a:rPr lang="en-US" sz="1200" kern="1200" baseline="0" dirty="0">
                <a:solidFill>
                  <a:schemeClr val="tx1"/>
                </a:solidFill>
                <a:effectLst/>
                <a:latin typeface="+mn-lt"/>
                <a:ea typeface="+mn-ea"/>
                <a:cs typeface="+mn-cs"/>
              </a:rPr>
              <a:t> in trawl width, touchdown and stop times. This is a quantitative measure of </a:t>
            </a:r>
            <a:r>
              <a:rPr lang="en-US" sz="1200" b="1" kern="1200" baseline="0" dirty="0">
                <a:solidFill>
                  <a:schemeClr val="tx1"/>
                </a:solidFill>
                <a:effectLst/>
                <a:latin typeface="+mn-lt"/>
                <a:ea typeface="+mn-ea"/>
                <a:cs typeface="+mn-cs"/>
              </a:rPr>
              <a:t>fishing effort</a:t>
            </a:r>
            <a:r>
              <a:rPr lang="en-US" sz="1200" b="0" kern="1200" baseline="0" dirty="0">
                <a:solidFill>
                  <a:schemeClr val="tx1"/>
                </a:solidFill>
                <a:effectLst/>
                <a:latin typeface="+mn-lt"/>
                <a:ea typeface="+mn-ea"/>
                <a:cs typeface="+mn-cs"/>
              </a:rPr>
              <a:t> and is currently the only factor used to standardize survey catches.</a:t>
            </a:r>
            <a:endParaRPr lang="en-US" sz="1200" kern="1200" baseline="0" dirty="0">
              <a:solidFill>
                <a:schemeClr val="tx1"/>
              </a:solidFill>
              <a:effectLst/>
              <a:latin typeface="+mn-lt"/>
              <a:ea typeface="+mn-ea"/>
              <a:cs typeface="+mn-cs"/>
            </a:endParaRPr>
          </a:p>
          <a:p>
            <a:pPr lvl="0"/>
            <a:endParaRPr lang="en-CA" sz="1200" kern="1200" dirty="0" smtClean="0">
              <a:solidFill>
                <a:schemeClr val="tx1"/>
              </a:solidFill>
              <a:effectLst/>
              <a:latin typeface="+mn-lt"/>
              <a:ea typeface="+mn-ea"/>
              <a:cs typeface="+mn-cs"/>
            </a:endParaRPr>
          </a:p>
          <a:p>
            <a:pPr marL="171450" lvl="0" indent="-171450">
              <a:buFont typeface="Arial"/>
              <a:buChar char="•"/>
            </a:pPr>
            <a:r>
              <a:rPr lang="en-CA" sz="1200" kern="1200" dirty="0" smtClean="0">
                <a:solidFill>
                  <a:schemeClr val="tx1"/>
                </a:solidFill>
                <a:effectLst/>
                <a:latin typeface="+mn-lt"/>
                <a:ea typeface="+mn-ea"/>
                <a:cs typeface="+mn-cs"/>
              </a:rPr>
              <a:t>In particular, failing to account for uncontrolled factors leads</a:t>
            </a:r>
            <a:r>
              <a:rPr lang="en-CA" sz="1200" kern="1200" baseline="0" dirty="0" smtClean="0">
                <a:solidFill>
                  <a:schemeClr val="tx1"/>
                </a:solidFill>
                <a:effectLst/>
                <a:latin typeface="+mn-lt"/>
                <a:ea typeface="+mn-ea"/>
                <a:cs typeface="+mn-cs"/>
              </a:rPr>
              <a:t> to biased abundance and biomass indices, which impact:</a:t>
            </a:r>
          </a:p>
          <a:p>
            <a:pPr marL="628650" lvl="1" indent="-171450">
              <a:buFont typeface="Arial"/>
              <a:buChar char="•"/>
            </a:pPr>
            <a:r>
              <a:rPr lang="en-CA" sz="1200" kern="1200" baseline="0" dirty="0" smtClean="0">
                <a:solidFill>
                  <a:schemeClr val="tx1"/>
                </a:solidFill>
                <a:effectLst/>
                <a:latin typeface="+mn-lt"/>
                <a:ea typeface="+mn-ea"/>
                <a:cs typeface="+mn-cs"/>
              </a:rPr>
              <a:t>mortality estimates</a:t>
            </a:r>
          </a:p>
          <a:p>
            <a:pPr marL="628650" lvl="1" indent="-171450">
              <a:buFont typeface="Arial"/>
              <a:buChar char="•"/>
            </a:pPr>
            <a:r>
              <a:rPr lang="en-CA" sz="1200" kern="1200" baseline="0" dirty="0" smtClean="0">
                <a:solidFill>
                  <a:schemeClr val="tx1"/>
                </a:solidFill>
                <a:effectLst/>
                <a:latin typeface="+mn-lt"/>
                <a:ea typeface="+mn-ea"/>
                <a:cs typeface="+mn-cs"/>
              </a:rPr>
              <a:t>exploitation rates</a:t>
            </a:r>
          </a:p>
          <a:p>
            <a:pPr marL="628650" lvl="1" indent="-171450">
              <a:buFont typeface="Arial"/>
              <a:buChar char="•"/>
            </a:pPr>
            <a:r>
              <a:rPr lang="en-CA" sz="1200" kern="1200" baseline="0" dirty="0" smtClean="0">
                <a:solidFill>
                  <a:schemeClr val="tx1"/>
                </a:solidFill>
                <a:effectLst/>
                <a:latin typeface="+mn-lt"/>
                <a:ea typeface="+mn-ea"/>
                <a:cs typeface="+mn-cs"/>
              </a:rPr>
              <a:t>Biomass index issues = TAC issues,  </a:t>
            </a:r>
            <a:endParaRPr lang="en-CA" sz="1200" kern="1200" dirty="0">
              <a:solidFill>
                <a:schemeClr val="tx1"/>
              </a:solidFill>
              <a:effectLst/>
              <a:latin typeface="+mn-lt"/>
              <a:ea typeface="+mn-ea"/>
              <a:cs typeface="+mn-cs"/>
            </a:endParaRP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4</a:t>
            </a:fld>
            <a:endParaRPr lang="en-US"/>
          </a:p>
        </p:txBody>
      </p:sp>
    </p:spTree>
    <p:extLst>
      <p:ext uri="{BB962C8B-B14F-4D97-AF65-F5344CB8AC3E}">
        <p14:creationId xmlns:p14="http://schemas.microsoft.com/office/powerpoint/2010/main" val="1140621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CA" dirty="0" smtClean="0"/>
              <a:t>So in</a:t>
            </a:r>
            <a:r>
              <a:rPr lang="en-CA" baseline="0" dirty="0" smtClean="0"/>
              <a:t> this figure, we compare the catches for male snow crab in 2018 and 2019.</a:t>
            </a:r>
            <a:endParaRPr lang="en-CA" dirty="0" smtClean="0"/>
          </a:p>
          <a:p>
            <a:pPr marL="0" indent="0">
              <a:buFont typeface="Arial" panose="020B0604020202020204" pitchFamily="34" charset="0"/>
              <a:buNone/>
            </a:pPr>
            <a:endParaRPr lang="en-CA" dirty="0" smtClean="0"/>
          </a:p>
          <a:p>
            <a:pPr marL="0" indent="0">
              <a:buFont typeface="Arial" panose="020B0604020202020204" pitchFamily="34" charset="0"/>
              <a:buNone/>
            </a:pPr>
            <a:r>
              <a:rPr lang="en-CA" dirty="0" smtClean="0"/>
              <a:t>Panel above shows the size-distribution</a:t>
            </a:r>
            <a:r>
              <a:rPr lang="en-CA" baseline="0" dirty="0" smtClean="0"/>
              <a:t> of male snow crab for the 2018 (top panel) and 2019 surveys (bottom panel).</a:t>
            </a:r>
          </a:p>
          <a:p>
            <a:pPr marL="0" indent="0">
              <a:buFont typeface="Arial" panose="020B0604020202020204" pitchFamily="34" charset="0"/>
              <a:buNone/>
            </a:pPr>
            <a:r>
              <a:rPr lang="en-CA" baseline="0" dirty="0" smtClean="0"/>
              <a:t>For 2018, the green bars are immature crab and mature crab are shown in blue. </a:t>
            </a:r>
          </a:p>
          <a:p>
            <a:pPr marL="0" indent="0">
              <a:buFont typeface="Arial" panose="020B0604020202020204" pitchFamily="34" charset="0"/>
              <a:buNone/>
            </a:pPr>
            <a:r>
              <a:rPr lang="en-CA" baseline="0" dirty="0" smtClean="0"/>
              <a:t>The vertical dashed red line is the 95mm legal size.</a:t>
            </a:r>
          </a:p>
          <a:p>
            <a:pPr marL="0" indent="0">
              <a:buFont typeface="Arial" panose="020B0604020202020204" pitchFamily="34" charset="0"/>
              <a:buNone/>
            </a:pPr>
            <a:endParaRPr lang="en-CA" baseline="0" dirty="0" smtClean="0"/>
          </a:p>
          <a:p>
            <a:pPr marL="0" indent="0">
              <a:buFont typeface="Arial" panose="020B0604020202020204" pitchFamily="34" charset="0"/>
              <a:buNone/>
            </a:pPr>
            <a:r>
              <a:rPr lang="en-CA" baseline="0" dirty="0" smtClean="0"/>
              <a:t>The bottom panel shows the size distribution for 2019, with light grey bars indicating immature crab this time, and dark grey bars indicating mature crab.</a:t>
            </a:r>
          </a:p>
          <a:p>
            <a:pPr marL="0" indent="0">
              <a:buFont typeface="Arial" panose="020B0604020202020204" pitchFamily="34" charset="0"/>
              <a:buNone/>
            </a:pPr>
            <a:endParaRPr lang="en-CA" baseline="0" dirty="0" smtClean="0"/>
          </a:p>
          <a:p>
            <a:pPr marL="0" indent="0">
              <a:buFont typeface="Arial" panose="020B0604020202020204" pitchFamily="34" charset="0"/>
              <a:buNone/>
            </a:pPr>
            <a:r>
              <a:rPr lang="en-CA" baseline="0" dirty="0" smtClean="0"/>
              <a:t>The levels for 2018 were superimposed as green and blue lines.</a:t>
            </a:r>
          </a:p>
          <a:p>
            <a:pPr marL="0" indent="0">
              <a:buFont typeface="Arial" panose="020B0604020202020204" pitchFamily="34" charset="0"/>
              <a:buNone/>
            </a:pPr>
            <a:r>
              <a:rPr lang="en-CA" baseline="0" dirty="0" smtClean="0"/>
              <a:t>This immediately shows that the strength of the increase is on the order of 30-40% among males from 35-95mm.</a:t>
            </a:r>
          </a:p>
          <a:p>
            <a:pPr marL="0" indent="0">
              <a:buFont typeface="Arial" panose="020B0604020202020204" pitchFamily="34" charset="0"/>
              <a:buNone/>
            </a:pPr>
            <a:endParaRPr lang="en-CA" baseline="0" dirty="0" smtClean="0"/>
          </a:p>
          <a:p>
            <a:pPr marL="0" indent="0">
              <a:buFont typeface="Arial" panose="020B0604020202020204" pitchFamily="34" charset="0"/>
              <a:buNone/>
            </a:pPr>
            <a:r>
              <a:rPr lang="en-CA" baseline="0" dirty="0" smtClean="0"/>
              <a:t>Why this raises some red flags, is that such large increases across such a wide size range are unexplainable using normal population processes:</a:t>
            </a:r>
          </a:p>
          <a:p>
            <a:pPr marL="628650" lvl="1" indent="-171450">
              <a:buFont typeface="Arial"/>
              <a:buChar char="•"/>
            </a:pPr>
            <a:r>
              <a:rPr lang="en-CA" baseline="0" dirty="0" smtClean="0"/>
              <a:t>Recruitment occurs at small sizes, not spontaneously in larger sizes</a:t>
            </a:r>
          </a:p>
          <a:p>
            <a:pPr marL="628650" lvl="1" indent="-171450">
              <a:buFont typeface="Arial"/>
              <a:buChar char="•"/>
            </a:pPr>
            <a:r>
              <a:rPr lang="en-CA" baseline="0" dirty="0" smtClean="0"/>
              <a:t>Even setting zero mortality does nothing to explain increases.</a:t>
            </a:r>
          </a:p>
          <a:p>
            <a:pPr marL="628650" lvl="1" indent="-171450">
              <a:buFont typeface="Arial"/>
              <a:buChar char="•"/>
            </a:pPr>
            <a:r>
              <a:rPr lang="en-CA" baseline="0" dirty="0" smtClean="0"/>
              <a:t>Migration on this scale is extremely unlikely in the </a:t>
            </a:r>
            <a:r>
              <a:rPr lang="en-CA" baseline="0" dirty="0" err="1" smtClean="0"/>
              <a:t>sGSL</a:t>
            </a:r>
            <a:r>
              <a:rPr lang="en-CA" baseline="0" dirty="0" smtClean="0"/>
              <a:t>.</a:t>
            </a:r>
          </a:p>
          <a:p>
            <a:pPr marL="0" indent="0">
              <a:buFont typeface="Arial" panose="020B0604020202020204" pitchFamily="34" charset="0"/>
              <a:buNone/>
            </a:pPr>
            <a:endParaRPr lang="en-CA" dirty="0" smtClean="0"/>
          </a:p>
          <a:p>
            <a:pPr marL="0" indent="0">
              <a:buFont typeface="Arial" panose="020B0604020202020204" pitchFamily="34" charset="0"/>
              <a:buNone/>
            </a:pPr>
            <a:r>
              <a:rPr lang="en-CA" dirty="0" smtClean="0"/>
              <a:t>Where we saw a break from</a:t>
            </a:r>
            <a:r>
              <a:rPr lang="en-CA" baseline="0" dirty="0" smtClean="0"/>
              <a:t> this pattern:</a:t>
            </a:r>
            <a:endParaRPr lang="en-CA" dirty="0" smtClean="0"/>
          </a:p>
          <a:p>
            <a:pPr marL="171450" indent="-171450">
              <a:buFont typeface="Arial" panose="020B0604020202020204" pitchFamily="34" charset="0"/>
              <a:buChar char="•"/>
            </a:pPr>
            <a:r>
              <a:rPr lang="en-CA" dirty="0" smtClean="0"/>
              <a:t>Small</a:t>
            </a:r>
            <a:r>
              <a:rPr lang="en-CA" baseline="0" dirty="0" smtClean="0"/>
              <a:t> crab &lt; 35 mm CW, but:</a:t>
            </a:r>
          </a:p>
          <a:p>
            <a:pPr marL="628650" lvl="1" indent="-171450">
              <a:buFont typeface="Arial" panose="020B0604020202020204" pitchFamily="34" charset="0"/>
              <a:buChar char="•"/>
            </a:pPr>
            <a:r>
              <a:rPr lang="en-CA" baseline="0" dirty="0" smtClean="0"/>
              <a:t>are highly variable:</a:t>
            </a:r>
          </a:p>
          <a:p>
            <a:pPr marL="628650" lvl="1" indent="-171450">
              <a:buFont typeface="Arial" panose="020B0604020202020204" pitchFamily="34" charset="0"/>
              <a:buChar char="•"/>
            </a:pPr>
            <a:r>
              <a:rPr lang="en-CA" baseline="0" dirty="0" smtClean="0"/>
              <a:t>Incoming recruitment</a:t>
            </a:r>
          </a:p>
          <a:p>
            <a:pPr marL="628650" lvl="1" indent="-171450">
              <a:buFont typeface="Arial" panose="020B0604020202020204" pitchFamily="34" charset="0"/>
              <a:buChar char="•"/>
            </a:pPr>
            <a:r>
              <a:rPr lang="en-CA" baseline="0" dirty="0" smtClean="0"/>
              <a:t>Low trawl </a:t>
            </a:r>
            <a:r>
              <a:rPr lang="en-CA" baseline="0" dirty="0" err="1" smtClean="0"/>
              <a:t>catchability</a:t>
            </a:r>
            <a:r>
              <a:rPr lang="en-CA" baseline="0" dirty="0" smtClean="0"/>
              <a:t> and selectivity, subject to localized effects.</a:t>
            </a:r>
          </a:p>
          <a:p>
            <a:pPr marL="171450" lvl="0" indent="-171450">
              <a:buFont typeface="Arial" panose="020B0604020202020204" pitchFamily="34" charset="0"/>
              <a:buChar char="•"/>
            </a:pPr>
            <a:r>
              <a:rPr lang="en-CA" baseline="0" dirty="0" smtClean="0"/>
              <a:t>Commercial sized males</a:t>
            </a:r>
          </a:p>
          <a:p>
            <a:pPr marL="628650" lvl="1" indent="-171450">
              <a:buFont typeface="Arial" panose="020B0604020202020204" pitchFamily="34" charset="0"/>
              <a:buChar char="•"/>
            </a:pPr>
            <a:r>
              <a:rPr lang="en-CA" baseline="0" dirty="0" smtClean="0"/>
              <a:t>Very little change observed </a:t>
            </a:r>
            <a:r>
              <a:rPr lang="mr-IN" baseline="0" dirty="0" smtClean="0"/>
              <a:t>…</a:t>
            </a:r>
            <a:r>
              <a:rPr lang="fr-CA" baseline="0" dirty="0" smtClean="0"/>
              <a:t> </a:t>
            </a:r>
            <a:r>
              <a:rPr lang="fr-CA" baseline="0" dirty="0" err="1" smtClean="0"/>
              <a:t>which</a:t>
            </a:r>
            <a:r>
              <a:rPr lang="fr-CA" baseline="0" dirty="0" smtClean="0"/>
              <a:t> </a:t>
            </a:r>
            <a:r>
              <a:rPr lang="fr-CA" baseline="0" dirty="0" err="1" smtClean="0"/>
              <a:t>raises</a:t>
            </a:r>
            <a:r>
              <a:rPr lang="fr-CA" baseline="0" dirty="0" smtClean="0"/>
              <a:t> questions as to </a:t>
            </a:r>
            <a:r>
              <a:rPr lang="fr-CA" baseline="0" dirty="0" err="1" smtClean="0"/>
              <a:t>why</a:t>
            </a:r>
            <a:r>
              <a:rPr lang="fr-CA" baseline="0" dirty="0" smtClean="0"/>
              <a:t> no </a:t>
            </a:r>
            <a:r>
              <a:rPr lang="fr-CA" baseline="0" dirty="0" err="1" smtClean="0"/>
              <a:t>increases</a:t>
            </a:r>
            <a:r>
              <a:rPr lang="fr-CA" baseline="0" dirty="0" smtClean="0"/>
              <a:t> </a:t>
            </a:r>
            <a:r>
              <a:rPr lang="fr-CA" baseline="0" dirty="0" err="1" smtClean="0"/>
              <a:t>were</a:t>
            </a:r>
            <a:r>
              <a:rPr lang="fr-CA" baseline="0" dirty="0" smtClean="0"/>
              <a:t> </a:t>
            </a:r>
            <a:r>
              <a:rPr lang="fr-CA" baseline="0" dirty="0" err="1" smtClean="0"/>
              <a:t>observed</a:t>
            </a:r>
            <a:r>
              <a:rPr lang="fr-CA" baseline="0" dirty="0" smtClean="0"/>
              <a:t>.</a:t>
            </a:r>
            <a:endParaRPr lang="en-CA" baseline="0" dirty="0" smtClean="0"/>
          </a:p>
          <a:p>
            <a:pPr marL="171450" lvl="0" indent="-171450">
              <a:buFont typeface="Arial" panose="020B0604020202020204" pitchFamily="34" charset="0"/>
              <a:buChar char="•"/>
            </a:pPr>
            <a:endParaRPr lang="en-CA" dirty="0"/>
          </a:p>
        </p:txBody>
      </p:sp>
      <p:sp>
        <p:nvSpPr>
          <p:cNvPr id="4" name="Slide Number Placeholder 3"/>
          <p:cNvSpPr>
            <a:spLocks noGrp="1"/>
          </p:cNvSpPr>
          <p:nvPr>
            <p:ph type="sldNum" sz="quarter" idx="10"/>
          </p:nvPr>
        </p:nvSpPr>
        <p:spPr/>
        <p:txBody>
          <a:bodyPr/>
          <a:lstStyle/>
          <a:p>
            <a:fld id="{D15B45D2-8214-C948-AA04-185DD355DDDB}" type="slidenum">
              <a:rPr lang="en-US" smtClean="0"/>
              <a:t>5</a:t>
            </a:fld>
            <a:endParaRPr lang="en-US"/>
          </a:p>
        </p:txBody>
      </p:sp>
    </p:spTree>
    <p:extLst>
      <p:ext uri="{BB962C8B-B14F-4D97-AF65-F5344CB8AC3E}">
        <p14:creationId xmlns:p14="http://schemas.microsoft.com/office/powerpoint/2010/main" val="33347439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CA" dirty="0" smtClean="0"/>
              <a:t>Same</a:t>
            </a:r>
            <a:r>
              <a:rPr lang="en-CA" baseline="0" dirty="0" smtClean="0"/>
              <a:t> pattern as sub-legal males.</a:t>
            </a:r>
            <a:endParaRPr lang="en-CA" dirty="0"/>
          </a:p>
        </p:txBody>
      </p:sp>
      <p:sp>
        <p:nvSpPr>
          <p:cNvPr id="4" name="Slide Number Placeholder 3"/>
          <p:cNvSpPr>
            <a:spLocks noGrp="1"/>
          </p:cNvSpPr>
          <p:nvPr>
            <p:ph type="sldNum" sz="quarter" idx="10"/>
          </p:nvPr>
        </p:nvSpPr>
        <p:spPr/>
        <p:txBody>
          <a:bodyPr/>
          <a:lstStyle/>
          <a:p>
            <a:fld id="{D15B45D2-8214-C948-AA04-185DD355DDDB}" type="slidenum">
              <a:rPr lang="en-US" smtClean="0"/>
              <a:t>6</a:t>
            </a:fld>
            <a:endParaRPr lang="en-US"/>
          </a:p>
        </p:txBody>
      </p:sp>
    </p:spTree>
    <p:extLst>
      <p:ext uri="{BB962C8B-B14F-4D97-AF65-F5344CB8AC3E}">
        <p14:creationId xmlns:p14="http://schemas.microsoft.com/office/powerpoint/2010/main" val="33617501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This a graphical</a:t>
            </a:r>
            <a:r>
              <a:rPr lang="en-US" baseline="0" dirty="0" smtClean="0"/>
              <a:t> representation of the different events and phases related to trawling:</a:t>
            </a:r>
          </a:p>
          <a:p>
            <a:pPr marL="628650" lvl="1" indent="-171450">
              <a:buFont typeface="Arial"/>
              <a:buChar char="•"/>
            </a:pPr>
            <a:r>
              <a:rPr lang="en-US" baseline="0" dirty="0" smtClean="0"/>
              <a:t>The blue line indicates the depth of the trawl as a function of time. </a:t>
            </a:r>
          </a:p>
          <a:p>
            <a:pPr marL="171450" lvl="0" indent="-171450">
              <a:buFont typeface="Arial"/>
              <a:buChar char="•"/>
            </a:pPr>
            <a:endParaRPr lang="en-US" baseline="0" dirty="0" smtClean="0"/>
          </a:p>
          <a:p>
            <a:pPr marL="171450" lvl="0" indent="-171450">
              <a:buFont typeface="Arial"/>
              <a:buChar char="•"/>
            </a:pPr>
            <a:r>
              <a:rPr lang="en-US" baseline="0" dirty="0" smtClean="0"/>
              <a:t>The </a:t>
            </a:r>
            <a:r>
              <a:rPr lang="en-US" b="1" baseline="0" dirty="0" smtClean="0"/>
              <a:t>events</a:t>
            </a:r>
            <a:r>
              <a:rPr lang="en-US" baseline="0" dirty="0" smtClean="0"/>
              <a:t> are shown as vertical red dashed lines</a:t>
            </a:r>
          </a:p>
          <a:p>
            <a:pPr marL="628650" lvl="1" indent="-171450">
              <a:buFont typeface="Arial"/>
              <a:buChar char="•"/>
            </a:pPr>
            <a:r>
              <a:rPr lang="en-US" baseline="0" dirty="0" smtClean="0"/>
              <a:t>Touchdown time</a:t>
            </a:r>
          </a:p>
          <a:p>
            <a:pPr marL="628650" lvl="1" indent="-171450">
              <a:buFont typeface="Arial"/>
              <a:buChar char="•"/>
            </a:pPr>
            <a:r>
              <a:rPr lang="en-US" baseline="0" dirty="0" smtClean="0"/>
              <a:t>Stop time (triggers </a:t>
            </a:r>
            <a:r>
              <a:rPr lang="en-US" b="1" baseline="0" dirty="0" smtClean="0"/>
              <a:t>vessel deceleration, winch activation </a:t>
            </a:r>
            <a:r>
              <a:rPr lang="en-US" baseline="0" dirty="0" smtClean="0"/>
              <a:t>and </a:t>
            </a:r>
            <a:r>
              <a:rPr lang="en-US" b="1" baseline="0" dirty="0" smtClean="0"/>
              <a:t>end-of-tow vessel </a:t>
            </a:r>
            <a:r>
              <a:rPr lang="en-US" b="1" baseline="0" dirty="0" err="1" smtClean="0"/>
              <a:t>manoeuvres</a:t>
            </a:r>
            <a:r>
              <a:rPr lang="en-US" b="1" baseline="0" dirty="0" smtClean="0"/>
              <a:t>)</a:t>
            </a:r>
          </a:p>
          <a:p>
            <a:pPr marL="628650" lvl="1" indent="-171450">
              <a:buFont typeface="Arial"/>
              <a:buChar char="•"/>
            </a:pPr>
            <a:r>
              <a:rPr lang="en-US" b="0" baseline="0" dirty="0" smtClean="0"/>
              <a:t>Lift off time, when the trawl lifts off the bottom.</a:t>
            </a:r>
          </a:p>
          <a:p>
            <a:pPr marL="628650" lvl="1" indent="-171450">
              <a:buFont typeface="Arial"/>
              <a:buChar char="•"/>
            </a:pPr>
            <a:endParaRPr lang="en-US" baseline="0" dirty="0" smtClean="0"/>
          </a:p>
          <a:p>
            <a:pPr marL="171450" lvl="0" indent="-171450">
              <a:buFont typeface="Arial"/>
              <a:buChar char="•"/>
            </a:pPr>
            <a:r>
              <a:rPr lang="en-US" baseline="0" dirty="0" smtClean="0"/>
              <a:t>These events are used divide trawling into distinct </a:t>
            </a:r>
            <a:r>
              <a:rPr lang="en-US" b="1" baseline="0" dirty="0" smtClean="0"/>
              <a:t>phases</a:t>
            </a:r>
            <a:r>
              <a:rPr lang="en-US" baseline="0" dirty="0" smtClean="0"/>
              <a:t>:</a:t>
            </a:r>
          </a:p>
          <a:p>
            <a:pPr marL="628650" lvl="1" indent="-171450">
              <a:buFont typeface="Arial"/>
              <a:buChar char="•"/>
            </a:pPr>
            <a:r>
              <a:rPr lang="en-US" baseline="0" dirty="0" smtClean="0"/>
              <a:t>Trawl descent and ascent phases (lighter shade of blue).</a:t>
            </a:r>
          </a:p>
          <a:p>
            <a:pPr marL="628650" lvl="1" indent="-171450">
              <a:buFont typeface="Arial"/>
              <a:buChar char="•"/>
            </a:pPr>
            <a:r>
              <a:rPr lang="en-US" baseline="0" dirty="0" smtClean="0"/>
              <a:t>Active trawling phase (grey)</a:t>
            </a:r>
          </a:p>
          <a:p>
            <a:pPr marL="628650" lvl="1" indent="-171450">
              <a:buFont typeface="Arial"/>
              <a:buChar char="•"/>
            </a:pPr>
            <a:r>
              <a:rPr lang="en-US" baseline="0" dirty="0" smtClean="0"/>
              <a:t>Passive trawling phase (shaded red).</a:t>
            </a:r>
          </a:p>
          <a:p>
            <a:pPr marL="628650" lvl="1" indent="-171450">
              <a:buFont typeface="Arial"/>
              <a:buChar char="•"/>
            </a:pPr>
            <a:endParaRPr lang="en-US" baseline="0" dirty="0" smtClean="0"/>
          </a:p>
          <a:p>
            <a:pPr marL="171450" lvl="0" indent="-171450">
              <a:buFont typeface="Arial"/>
              <a:buChar char="•"/>
            </a:pPr>
            <a:r>
              <a:rPr lang="en-US" dirty="0" smtClean="0"/>
              <a:t>So</a:t>
            </a:r>
            <a:r>
              <a:rPr lang="en-US" baseline="0" dirty="0" smtClean="0"/>
              <a:t> during this passive trawling phase:</a:t>
            </a:r>
          </a:p>
          <a:p>
            <a:pPr marL="628650" lvl="1" indent="-171450">
              <a:buFont typeface="Arial"/>
              <a:buChar char="•"/>
            </a:pPr>
            <a:r>
              <a:rPr lang="en-US" baseline="0" dirty="0" smtClean="0"/>
              <a:t>The winch is activated, but it takes a fair amount of time for the trawl to lift off the bottom</a:t>
            </a:r>
          </a:p>
          <a:p>
            <a:pPr marL="628650" lvl="1" indent="-171450">
              <a:buFont typeface="Arial"/>
              <a:buChar char="•"/>
            </a:pPr>
            <a:r>
              <a:rPr lang="en-US" baseline="0" dirty="0" smtClean="0"/>
              <a:t>And the trawl continues to be dragged, by a combination of vessel movement and winch action.</a:t>
            </a:r>
          </a:p>
          <a:p>
            <a:pPr marL="171450" lvl="0" indent="-171450">
              <a:buFont typeface="Arial"/>
              <a:buChar char="•"/>
            </a:pPr>
            <a:r>
              <a:rPr lang="en-US" baseline="0" dirty="0" smtClean="0"/>
              <a:t>The passive trawling phase is </a:t>
            </a:r>
            <a:r>
              <a:rPr lang="en-US" b="1" baseline="0" dirty="0" smtClean="0"/>
              <a:t>not currently accounted for </a:t>
            </a:r>
            <a:r>
              <a:rPr lang="en-US" b="0" baseline="0" dirty="0" smtClean="0"/>
              <a:t>in our swept area calculations.</a:t>
            </a:r>
          </a:p>
          <a:p>
            <a:pPr marL="171450" lvl="0" indent="-171450">
              <a:buFont typeface="Arial"/>
              <a:buChar char="•"/>
            </a:pPr>
            <a:endParaRPr lang="en-US" b="1" dirty="0"/>
          </a:p>
        </p:txBody>
      </p:sp>
      <p:sp>
        <p:nvSpPr>
          <p:cNvPr id="4" name="Slide Number Placeholder 3"/>
          <p:cNvSpPr>
            <a:spLocks noGrp="1"/>
          </p:cNvSpPr>
          <p:nvPr>
            <p:ph type="sldNum" sz="quarter" idx="10"/>
          </p:nvPr>
        </p:nvSpPr>
        <p:spPr/>
        <p:txBody>
          <a:bodyPr/>
          <a:lstStyle/>
          <a:p>
            <a:fld id="{D15B45D2-8214-C948-AA04-185DD355DDDB}" type="slidenum">
              <a:rPr lang="en-US" smtClean="0"/>
              <a:t>7</a:t>
            </a:fld>
            <a:endParaRPr lang="en-US"/>
          </a:p>
        </p:txBody>
      </p:sp>
    </p:spTree>
    <p:extLst>
      <p:ext uri="{BB962C8B-B14F-4D97-AF65-F5344CB8AC3E}">
        <p14:creationId xmlns:p14="http://schemas.microsoft.com/office/powerpoint/2010/main" val="37008453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we have a table of trawl summary statistics from 2017 to 2019.</a:t>
            </a:r>
          </a:p>
          <a:p>
            <a:endParaRPr lang="en-US" baseline="0" dirty="0" smtClean="0"/>
          </a:p>
          <a:p>
            <a:pPr marL="171450" indent="-171450">
              <a:buFont typeface="Arial"/>
              <a:buChar char="•"/>
            </a:pPr>
            <a:r>
              <a:rPr lang="en-US" baseline="0" dirty="0" smtClean="0"/>
              <a:t>The mean trawl swept area for the active phase is very comparable between years at 2751 to 2815 m2.</a:t>
            </a:r>
          </a:p>
          <a:p>
            <a:pPr marL="171450" indent="-171450">
              <a:buFont typeface="Arial"/>
              <a:buChar char="•"/>
            </a:pPr>
            <a:r>
              <a:rPr lang="en-US" baseline="0" dirty="0" smtClean="0"/>
              <a:t>Duration of the active phase is similarly comparable at a little over 5mins, which is the target tow duration.</a:t>
            </a:r>
          </a:p>
          <a:p>
            <a:pPr marL="171450" indent="-171450">
              <a:buFont typeface="Arial"/>
              <a:buChar char="•"/>
            </a:pPr>
            <a:r>
              <a:rPr lang="en-US" baseline="0" dirty="0" smtClean="0"/>
              <a:t>The average time required to haul the trawl doors to the water surface increased by about 30s in 2019 (I had some problems calculating the haul time for 2018)</a:t>
            </a:r>
          </a:p>
          <a:p>
            <a:pPr marL="171450" indent="-171450">
              <a:buFont typeface="Arial"/>
              <a:buChar char="•"/>
            </a:pPr>
            <a:r>
              <a:rPr lang="en-US" baseline="0" dirty="0" smtClean="0"/>
              <a:t>In contrast, the duration of the passive trawling phase increased substantially in 2019, from about 80s to 116s.</a:t>
            </a:r>
          </a:p>
          <a:p>
            <a:pPr marL="171450" indent="-171450">
              <a:buFont typeface="Arial"/>
              <a:buChar char="•"/>
            </a:pPr>
            <a:r>
              <a:rPr lang="en-US" baseline="0" dirty="0" smtClean="0"/>
              <a:t>Using a number of assumptions, swept area estimates were calculated for the passive phase, which gave substantial values of 1014 (2017), 938 (2018) and an increase to 1270m2 in 2018</a:t>
            </a:r>
          </a:p>
          <a:p>
            <a:pPr marL="171450" indent="-171450">
              <a:buFont typeface="Arial"/>
              <a:buChar char="•"/>
            </a:pPr>
            <a:endParaRPr lang="en-US" baseline="0" dirty="0" smtClean="0"/>
          </a:p>
          <a:p>
            <a:pPr marL="0" marR="0" lvl="0" indent="0" algn="l" defTabSz="457200" rtl="0" eaLnBrk="1" fontAlgn="auto" latinLnBrk="0" hangingPunct="1">
              <a:lnSpc>
                <a:spcPct val="100000"/>
              </a:lnSpc>
              <a:spcBef>
                <a:spcPts val="0"/>
              </a:spcBef>
              <a:spcAft>
                <a:spcPts val="0"/>
              </a:spcAft>
              <a:buClrTx/>
              <a:buSzTx/>
              <a:buFont typeface="Arial"/>
              <a:buNone/>
              <a:tabLst/>
              <a:defRPr/>
            </a:pPr>
            <a:endParaRPr lang="en-US" baseline="0" dirty="0" smtClean="0"/>
          </a:p>
          <a:p>
            <a:pPr marL="0" marR="0" lvl="0" indent="0" algn="l" defTabSz="457200" rtl="0" eaLnBrk="1" fontAlgn="auto" latinLnBrk="0" hangingPunct="1">
              <a:lnSpc>
                <a:spcPct val="100000"/>
              </a:lnSpc>
              <a:spcBef>
                <a:spcPts val="0"/>
              </a:spcBef>
              <a:spcAft>
                <a:spcPts val="0"/>
              </a:spcAft>
              <a:buClrTx/>
              <a:buSzTx/>
              <a:buFont typeface="Arial"/>
              <a:buNone/>
              <a:tabLst/>
              <a:defRPr/>
            </a:pPr>
            <a:r>
              <a:rPr lang="en-US" baseline="0" dirty="0" smtClean="0"/>
              <a:t>The scale of these passive phase swept area estimates are a major cause for concern, as they are not used for standardizing survey catches, and represent a potential 30-40% positive bias in population indices.</a:t>
            </a:r>
          </a:p>
          <a:p>
            <a:pPr marL="0" marR="0" lvl="0" indent="0" algn="l" defTabSz="457200" rtl="0" eaLnBrk="1" fontAlgn="auto" latinLnBrk="0" hangingPunct="1">
              <a:lnSpc>
                <a:spcPct val="100000"/>
              </a:lnSpc>
              <a:spcBef>
                <a:spcPts val="0"/>
              </a:spcBef>
              <a:spcAft>
                <a:spcPts val="0"/>
              </a:spcAft>
              <a:buClrTx/>
              <a:buSzTx/>
              <a:buFont typeface="Arial"/>
              <a:buNone/>
              <a:tabLst/>
              <a:defRPr/>
            </a:pPr>
            <a:r>
              <a:rPr lang="en-US" baseline="0" dirty="0" smtClean="0"/>
              <a:t>However, the issue here was mainly one of a lack of control:</a:t>
            </a:r>
          </a:p>
          <a:p>
            <a:pPr marL="628650" marR="0" lvl="1"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 Vessel speed, vessel </a:t>
            </a:r>
            <a:r>
              <a:rPr lang="en-US" baseline="0" dirty="0" err="1" smtClean="0"/>
              <a:t>manoeuvers</a:t>
            </a:r>
            <a:r>
              <a:rPr lang="en-US" baseline="0" dirty="0" smtClean="0"/>
              <a:t> and winch speed all contribute to varying the extent of the passive trawling phase between years.</a:t>
            </a:r>
          </a:p>
          <a:p>
            <a:pPr marL="628650" marR="0" lvl="1"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The fishing efficiency of the trawl over this period varies much more than the much better controlled active trawling phase.</a:t>
            </a:r>
          </a:p>
          <a:p>
            <a:pPr marL="1085850" marR="0" lvl="2"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In particular, contact of the trawl doors during this period may be </a:t>
            </a:r>
            <a:r>
              <a:rPr lang="en-US" baseline="0" dirty="0" err="1" smtClean="0"/>
              <a:t>lessed</a:t>
            </a:r>
            <a:endParaRPr lang="en-US" baseline="0" dirty="0" smtClean="0"/>
          </a:p>
          <a:p>
            <a:pPr marL="1085850" marR="0" lvl="2"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Leading to much lessened trawl width.</a:t>
            </a:r>
          </a:p>
          <a:p>
            <a:pPr marL="1085850" marR="0" lvl="2"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Footrope contact may be lessened</a:t>
            </a:r>
          </a:p>
          <a:p>
            <a:pPr marL="0" lvl="0" indent="0">
              <a:buFont typeface="Arial"/>
              <a:buNone/>
            </a:pPr>
            <a:endParaRPr lang="en-US" baseline="0" dirty="0" smtClean="0"/>
          </a:p>
          <a:p>
            <a:pPr marL="0" lvl="0" indent="0">
              <a:buFont typeface="Arial"/>
              <a:buNone/>
            </a:pPr>
            <a:r>
              <a:rPr lang="en-US" baseline="0" dirty="0" smtClean="0"/>
              <a:t>Thus, swept area of the passive may not directly translate into catches and may represent some fraction of what its swept area suggests.</a:t>
            </a:r>
          </a:p>
          <a:p>
            <a:pPr marL="0" lvl="0" indent="0">
              <a:buFont typeface="Arial"/>
              <a:buNone/>
            </a:pPr>
            <a:endParaRPr lang="en-US" baseline="0" dirty="0" smtClean="0"/>
          </a:p>
        </p:txBody>
      </p:sp>
      <p:sp>
        <p:nvSpPr>
          <p:cNvPr id="4" name="Slide Number Placeholder 3"/>
          <p:cNvSpPr>
            <a:spLocks noGrp="1"/>
          </p:cNvSpPr>
          <p:nvPr>
            <p:ph type="sldNum" sz="quarter" idx="10"/>
          </p:nvPr>
        </p:nvSpPr>
        <p:spPr/>
        <p:txBody>
          <a:bodyPr/>
          <a:lstStyle/>
          <a:p>
            <a:fld id="{D15B45D2-8214-C948-AA04-185DD355DDDB}" type="slidenum">
              <a:rPr lang="en-US" smtClean="0"/>
              <a:t>8</a:t>
            </a:fld>
            <a:endParaRPr lang="en-US"/>
          </a:p>
        </p:txBody>
      </p:sp>
    </p:spTree>
    <p:extLst>
      <p:ext uri="{BB962C8B-B14F-4D97-AF65-F5344CB8AC3E}">
        <p14:creationId xmlns:p14="http://schemas.microsoft.com/office/powerpoint/2010/main" val="33939776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graph compares</a:t>
            </a:r>
            <a:r>
              <a:rPr lang="en-US" baseline="0" dirty="0" smtClean="0"/>
              <a:t> </a:t>
            </a:r>
            <a:r>
              <a:rPr lang="en-US" dirty="0" smtClean="0"/>
              <a:t>survey vessel speed profiles</a:t>
            </a:r>
            <a:r>
              <a:rPr lang="en-US" baseline="0" dirty="0" smtClean="0"/>
              <a:t> at the end of active trawling  for 2017 to 2020.</a:t>
            </a:r>
          </a:p>
          <a:p>
            <a:endParaRPr lang="en-US" baseline="0" dirty="0" smtClean="0"/>
          </a:p>
          <a:p>
            <a:pPr marL="171450" indent="-171450">
              <a:buFont typeface="Arial"/>
              <a:buChar char="•"/>
            </a:pPr>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10</a:t>
            </a:fld>
            <a:endParaRPr lang="en-US"/>
          </a:p>
        </p:txBody>
      </p:sp>
    </p:spTree>
    <p:extLst>
      <p:ext uri="{BB962C8B-B14F-4D97-AF65-F5344CB8AC3E}">
        <p14:creationId xmlns:p14="http://schemas.microsoft.com/office/powerpoint/2010/main" val="5363391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a:t>Longer tracks correspond to</a:t>
            </a:r>
            <a:r>
              <a:rPr lang="en-US" baseline="0" dirty="0"/>
              <a:t> tows along the Laurentian </a:t>
            </a:r>
            <a:r>
              <a:rPr lang="en-US" baseline="0" dirty="0" smtClean="0"/>
              <a:t>channel</a:t>
            </a:r>
          </a:p>
          <a:p>
            <a:pPr marL="171450" indent="-171450">
              <a:buFont typeface="Arial"/>
              <a:buChar char="•"/>
            </a:pPr>
            <a:r>
              <a:rPr lang="en-US" baseline="0" dirty="0" smtClean="0"/>
              <a:t>Center point shows  the start of each tow.</a:t>
            </a:r>
          </a:p>
          <a:p>
            <a:pPr marL="171450" indent="-171450">
              <a:buFont typeface="Arial"/>
              <a:buChar char="•"/>
            </a:pPr>
            <a:r>
              <a:rPr lang="en-US" baseline="0" dirty="0" smtClean="0"/>
              <a:t>Grey line segments show the vessel movement during active trawling</a:t>
            </a:r>
          </a:p>
          <a:p>
            <a:pPr marL="171450" indent="-171450">
              <a:buFont typeface="Arial"/>
              <a:buChar char="•"/>
            </a:pPr>
            <a:r>
              <a:rPr lang="en-US" baseline="0" dirty="0" smtClean="0"/>
              <a:t>Red line segments on the periphery show the survey vessel’s movement during the passive trawling phase.</a:t>
            </a:r>
          </a:p>
          <a:p>
            <a:pPr marL="171450" indent="-171450">
              <a:buFont typeface="Arial"/>
              <a:buChar char="•"/>
            </a:pPr>
            <a:r>
              <a:rPr lang="en-US" baseline="0" dirty="0" smtClean="0"/>
              <a:t>Years 2017, 2018 and 2019 show that the vessel generally kept a straight heading at the end of the tow, but that the extent of the passive trawling was much increased in 2019, indicated by longer red line segments in 2019.</a:t>
            </a:r>
          </a:p>
          <a:p>
            <a:pPr marL="171450" indent="-171450">
              <a:buFont typeface="Arial"/>
              <a:buChar char="•"/>
            </a:pPr>
            <a:r>
              <a:rPr lang="en-US" baseline="0" dirty="0" smtClean="0"/>
              <a:t>Dashed circle is the 300 meter line, showing that tows are typically around 330-350 meters or so.</a:t>
            </a:r>
          </a:p>
          <a:p>
            <a:pPr marL="171450" indent="-171450">
              <a:buFont typeface="Arial"/>
              <a:buChar char="•"/>
            </a:pPr>
            <a:endParaRPr lang="en-US" baseline="0" dirty="0"/>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11</a:t>
            </a:fld>
            <a:endParaRPr lang="en-US"/>
          </a:p>
        </p:txBody>
      </p:sp>
    </p:spTree>
    <p:extLst>
      <p:ext uri="{BB962C8B-B14F-4D97-AF65-F5344CB8AC3E}">
        <p14:creationId xmlns:p14="http://schemas.microsoft.com/office/powerpoint/2010/main" val="19215566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fr-CA"/>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CA"/>
              <a:t>Click to edit Master subtitle style</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21-02-07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256606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21-02-07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159003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fr-CA"/>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21-02-07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559287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Content Placeholder 2"/>
          <p:cNvSpPr>
            <a:spLocks noGrp="1"/>
          </p:cNvSpPr>
          <p:nvPr>
            <p:ph idx="1"/>
          </p:nvPr>
        </p:nvSpPr>
        <p:spPr/>
        <p:txBody>
          <a:body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21-02-07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563285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fr-CA"/>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CA"/>
              <a:t>Click to edit Master text styles</a:t>
            </a:r>
          </a:p>
        </p:txBody>
      </p:sp>
      <p:sp>
        <p:nvSpPr>
          <p:cNvPr id="4" name="Date Placeholder 3"/>
          <p:cNvSpPr>
            <a:spLocks noGrp="1"/>
          </p:cNvSpPr>
          <p:nvPr>
            <p:ph type="dt" sz="half" idx="10"/>
          </p:nvPr>
        </p:nvSpPr>
        <p:spPr/>
        <p:txBody>
          <a:bodyPr/>
          <a:lstStyle/>
          <a:p>
            <a:fld id="{464F664E-CA92-A044-BA3B-730E857C41DA}" type="datetimeFigureOut">
              <a:rPr lang="en-US" smtClean="0"/>
              <a:t>21-02-07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806015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5" name="Date Placeholder 4"/>
          <p:cNvSpPr>
            <a:spLocks noGrp="1"/>
          </p:cNvSpPr>
          <p:nvPr>
            <p:ph type="dt" sz="half" idx="10"/>
          </p:nvPr>
        </p:nvSpPr>
        <p:spPr/>
        <p:txBody>
          <a:bodyPr/>
          <a:lstStyle/>
          <a:p>
            <a:fld id="{464F664E-CA92-A044-BA3B-730E857C41DA}" type="datetimeFigureOut">
              <a:rPr lang="en-US" smtClean="0"/>
              <a:t>21-02-07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136890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CA"/>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7" name="Date Placeholder 6"/>
          <p:cNvSpPr>
            <a:spLocks noGrp="1"/>
          </p:cNvSpPr>
          <p:nvPr>
            <p:ph type="dt" sz="half" idx="10"/>
          </p:nvPr>
        </p:nvSpPr>
        <p:spPr/>
        <p:txBody>
          <a:bodyPr/>
          <a:lstStyle/>
          <a:p>
            <a:fld id="{464F664E-CA92-A044-BA3B-730E857C41DA}" type="datetimeFigureOut">
              <a:rPr lang="en-US" smtClean="0"/>
              <a:t>21-02-07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111842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a:t>Click to edit Master title style</a:t>
            </a:r>
            <a:endParaRPr lang="en-US"/>
          </a:p>
        </p:txBody>
      </p:sp>
      <p:sp>
        <p:nvSpPr>
          <p:cNvPr id="3" name="Date Placeholder 2"/>
          <p:cNvSpPr>
            <a:spLocks noGrp="1"/>
          </p:cNvSpPr>
          <p:nvPr>
            <p:ph type="dt" sz="half" idx="10"/>
          </p:nvPr>
        </p:nvSpPr>
        <p:spPr/>
        <p:txBody>
          <a:bodyPr/>
          <a:lstStyle/>
          <a:p>
            <a:fld id="{464F664E-CA92-A044-BA3B-730E857C41DA}" type="datetimeFigureOut">
              <a:rPr lang="en-US" smtClean="0"/>
              <a:t>21-02-07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265439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4F664E-CA92-A044-BA3B-730E857C41DA}" type="datetimeFigureOut">
              <a:rPr lang="en-US" smtClean="0"/>
              <a:t>21-02-07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51245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fr-CA"/>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a:t>Click to edit Master text styles</a:t>
            </a:r>
          </a:p>
        </p:txBody>
      </p:sp>
      <p:sp>
        <p:nvSpPr>
          <p:cNvPr id="5" name="Date Placeholder 4"/>
          <p:cNvSpPr>
            <a:spLocks noGrp="1"/>
          </p:cNvSpPr>
          <p:nvPr>
            <p:ph type="dt" sz="half" idx="10"/>
          </p:nvPr>
        </p:nvSpPr>
        <p:spPr/>
        <p:txBody>
          <a:bodyPr/>
          <a:lstStyle/>
          <a:p>
            <a:fld id="{464F664E-CA92-A044-BA3B-730E857C41DA}" type="datetimeFigureOut">
              <a:rPr lang="en-US" smtClean="0"/>
              <a:t>21-02-07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400593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fr-CA"/>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a:t>Click to edit Master text styles</a:t>
            </a:r>
          </a:p>
        </p:txBody>
      </p:sp>
      <p:sp>
        <p:nvSpPr>
          <p:cNvPr id="5" name="Date Placeholder 4"/>
          <p:cNvSpPr>
            <a:spLocks noGrp="1"/>
          </p:cNvSpPr>
          <p:nvPr>
            <p:ph type="dt" sz="half" idx="10"/>
          </p:nvPr>
        </p:nvSpPr>
        <p:spPr/>
        <p:txBody>
          <a:bodyPr/>
          <a:lstStyle/>
          <a:p>
            <a:fld id="{464F664E-CA92-A044-BA3B-730E857C41DA}" type="datetimeFigureOut">
              <a:rPr lang="en-US" smtClean="0"/>
              <a:t>21-02-07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25949716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CA"/>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CA"/>
              <a:t>Click to edit Master text styles</a:t>
            </a:r>
          </a:p>
          <a:p>
            <a:pPr lvl="1"/>
            <a:r>
              <a:rPr lang="fr-CA"/>
              <a:t>Second level</a:t>
            </a:r>
          </a:p>
          <a:p>
            <a:pPr lvl="2"/>
            <a:r>
              <a:rPr lang="fr-CA"/>
              <a:t>Third level</a:t>
            </a:r>
          </a:p>
          <a:p>
            <a:pPr lvl="3"/>
            <a:r>
              <a:rPr lang="fr-CA"/>
              <a:t>Fourth level</a:t>
            </a:r>
          </a:p>
          <a:p>
            <a:pPr lvl="4"/>
            <a:r>
              <a:rPr lang="fr-CA"/>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4F664E-CA92-A044-BA3B-730E857C41DA}" type="datetimeFigureOut">
              <a:rPr lang="en-US" smtClean="0"/>
              <a:t>21-02-07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6DBE88-707A-BA4E-BAE7-0917C2BD0749}" type="slidenum">
              <a:rPr lang="en-US" smtClean="0"/>
              <a:t>‹#›</a:t>
            </a:fld>
            <a:endParaRPr lang="en-US"/>
          </a:p>
        </p:txBody>
      </p:sp>
    </p:spTree>
    <p:extLst>
      <p:ext uri="{BB962C8B-B14F-4D97-AF65-F5344CB8AC3E}">
        <p14:creationId xmlns:p14="http://schemas.microsoft.com/office/powerpoint/2010/main" val="29845593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5.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6459" y="1788541"/>
            <a:ext cx="8597177" cy="1455738"/>
          </a:xfrm>
        </p:spPr>
        <p:txBody>
          <a:bodyPr>
            <a:normAutofit fontScale="90000"/>
          </a:bodyPr>
          <a:lstStyle/>
          <a:p>
            <a:r>
              <a:rPr lang="en-US"/>
              <a:t>2020 </a:t>
            </a:r>
            <a:r>
              <a:rPr lang="en-US" err="1"/>
              <a:t>sGSL</a:t>
            </a:r>
            <a:r>
              <a:rPr lang="en-US"/>
              <a:t> Snow Crab Stock Assessment: </a:t>
            </a:r>
            <a:br>
              <a:rPr lang="en-US"/>
            </a:br>
            <a:r>
              <a:rPr lang="en-US" b="1"/>
              <a:t>A review of recent survey issues</a:t>
            </a:r>
          </a:p>
        </p:txBody>
      </p:sp>
      <p:sp>
        <p:nvSpPr>
          <p:cNvPr id="3" name="Subtitle 2"/>
          <p:cNvSpPr>
            <a:spLocks noGrp="1"/>
          </p:cNvSpPr>
          <p:nvPr>
            <p:ph type="subTitle" idx="1"/>
          </p:nvPr>
        </p:nvSpPr>
        <p:spPr>
          <a:xfrm>
            <a:off x="1284138" y="3727135"/>
            <a:ext cx="6400800" cy="655493"/>
          </a:xfrm>
        </p:spPr>
        <p:txBody>
          <a:bodyPr/>
          <a:lstStyle/>
          <a:p>
            <a:r>
              <a:rPr lang="en-US"/>
              <a:t>Southern Gulf of St Lawrence</a:t>
            </a:r>
          </a:p>
        </p:txBody>
      </p:sp>
      <p:sp>
        <p:nvSpPr>
          <p:cNvPr id="4" name="TextBox 3"/>
          <p:cNvSpPr txBox="1"/>
          <p:nvPr/>
        </p:nvSpPr>
        <p:spPr>
          <a:xfrm>
            <a:off x="4760552" y="6411255"/>
            <a:ext cx="4305538" cy="369332"/>
          </a:xfrm>
          <a:prstGeom prst="rect">
            <a:avLst/>
          </a:prstGeom>
          <a:noFill/>
        </p:spPr>
        <p:txBody>
          <a:bodyPr wrap="none" lIns="91440" tIns="45720" rIns="91440" bIns="45720" rtlCol="0" anchor="t">
            <a:spAutoFit/>
          </a:bodyPr>
          <a:lstStyle/>
          <a:p>
            <a:r>
              <a:rPr lang="en-US" i="1"/>
              <a:t>DFO Regional Assessment Process, Feb 2021</a:t>
            </a:r>
          </a:p>
        </p:txBody>
      </p:sp>
    </p:spTree>
    <p:extLst>
      <p:ext uri="{BB962C8B-B14F-4D97-AF65-F5344CB8AC3E}">
        <p14:creationId xmlns:p14="http://schemas.microsoft.com/office/powerpoint/2010/main" val="395484428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4874" y="179156"/>
            <a:ext cx="8229600" cy="575152"/>
          </a:xfrm>
        </p:spPr>
        <p:txBody>
          <a:bodyPr>
            <a:noAutofit/>
          </a:bodyPr>
          <a:lstStyle/>
          <a:p>
            <a:pPr algn="l"/>
            <a:r>
              <a:rPr lang="en-US" sz="3200" b="1" dirty="0" smtClean="0"/>
              <a:t>3. Survey </a:t>
            </a:r>
            <a:r>
              <a:rPr lang="en-US" sz="3200" b="1" dirty="0"/>
              <a:t>vessel speed: end of tow</a:t>
            </a:r>
          </a:p>
        </p:txBody>
      </p:sp>
      <p:pic>
        <p:nvPicPr>
          <p:cNvPr id="4" name="Picture 3" descr="Macintosh HD:Users:crustacean:Desktop:Stock-Assessment-2020:results:figures:english:survey:speed.end-of-tow.2017-2020.pdf"/>
          <p:cNvPicPr/>
          <p:nvPr/>
        </p:nvPicPr>
        <p:blipFill>
          <a:blip r:embed="rId3">
            <a:extLst>
              <a:ext uri="{28A0092B-C50C-407E-A947-70E740481C1C}">
                <a14:useLocalDpi xmlns:a14="http://schemas.microsoft.com/office/drawing/2010/main" val="0"/>
              </a:ext>
            </a:extLst>
          </a:blip>
          <a:srcRect/>
          <a:stretch>
            <a:fillRect/>
          </a:stretch>
        </p:blipFill>
        <p:spPr bwMode="auto">
          <a:xfrm>
            <a:off x="1469694" y="649278"/>
            <a:ext cx="6360176" cy="6208722"/>
          </a:xfrm>
          <a:prstGeom prst="rect">
            <a:avLst/>
          </a:prstGeom>
          <a:noFill/>
          <a:ln>
            <a:noFill/>
          </a:ln>
        </p:spPr>
      </p:pic>
    </p:spTree>
    <p:extLst>
      <p:ext uri="{BB962C8B-B14F-4D97-AF65-F5344CB8AC3E}">
        <p14:creationId xmlns:p14="http://schemas.microsoft.com/office/powerpoint/2010/main" val="281402815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5772" y="177876"/>
            <a:ext cx="8229600" cy="629359"/>
          </a:xfrm>
        </p:spPr>
        <p:txBody>
          <a:bodyPr>
            <a:normAutofit/>
          </a:bodyPr>
          <a:lstStyle/>
          <a:p>
            <a:pPr algn="l"/>
            <a:r>
              <a:rPr lang="en-US" sz="3200" b="1" dirty="0" smtClean="0"/>
              <a:t>3. Survey </a:t>
            </a:r>
            <a:r>
              <a:rPr lang="en-US" sz="3200" b="1" dirty="0"/>
              <a:t>Vessel Tracks: 2017-2020</a:t>
            </a:r>
          </a:p>
        </p:txBody>
      </p:sp>
      <p:pic>
        <p:nvPicPr>
          <p:cNvPr id="4" name="Picture 3" descr="Macintosh HD:Users:crustacean:Desktop:Stock-Assessment-2020:results:figures:english:survey:vessel.tracks.2017-2020.pdf"/>
          <p:cNvPicPr/>
          <p:nvPr/>
        </p:nvPicPr>
        <p:blipFill>
          <a:blip r:embed="rId3">
            <a:extLst>
              <a:ext uri="{28A0092B-C50C-407E-A947-70E740481C1C}">
                <a14:useLocalDpi xmlns:a14="http://schemas.microsoft.com/office/drawing/2010/main" val="0"/>
              </a:ext>
            </a:extLst>
          </a:blip>
          <a:srcRect/>
          <a:stretch>
            <a:fillRect/>
          </a:stretch>
        </p:blipFill>
        <p:spPr bwMode="auto">
          <a:xfrm>
            <a:off x="730015" y="495905"/>
            <a:ext cx="7252842" cy="6782299"/>
          </a:xfrm>
          <a:prstGeom prst="rect">
            <a:avLst/>
          </a:prstGeom>
          <a:noFill/>
          <a:ln>
            <a:noFill/>
          </a:ln>
        </p:spPr>
      </p:pic>
    </p:spTree>
    <p:extLst>
      <p:ext uri="{BB962C8B-B14F-4D97-AF65-F5344CB8AC3E}">
        <p14:creationId xmlns:p14="http://schemas.microsoft.com/office/powerpoint/2010/main" val="308488437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97429"/>
          </a:xfrm>
        </p:spPr>
        <p:txBody>
          <a:bodyPr>
            <a:normAutofit fontScale="90000"/>
          </a:bodyPr>
          <a:lstStyle/>
          <a:p>
            <a:pPr algn="l"/>
            <a:r>
              <a:rPr lang="en-US" sz="3600" b="1" dirty="0" smtClean="0"/>
              <a:t>3. 2020 </a:t>
            </a:r>
            <a:r>
              <a:rPr lang="en-US" sz="3600" b="1" dirty="0"/>
              <a:t>Survey Summary:</a:t>
            </a:r>
          </a:p>
        </p:txBody>
      </p:sp>
      <p:sp>
        <p:nvSpPr>
          <p:cNvPr id="3" name="Content Placeholder 2"/>
          <p:cNvSpPr>
            <a:spLocks noGrp="1"/>
          </p:cNvSpPr>
          <p:nvPr>
            <p:ph idx="1"/>
          </p:nvPr>
        </p:nvSpPr>
        <p:spPr>
          <a:xfrm>
            <a:off x="457200" y="4125750"/>
            <a:ext cx="8229600" cy="1521517"/>
          </a:xfrm>
        </p:spPr>
        <p:txBody>
          <a:bodyPr>
            <a:normAutofit/>
          </a:bodyPr>
          <a:lstStyle/>
          <a:p>
            <a:pPr marL="0" indent="0">
              <a:buNone/>
            </a:pPr>
            <a:r>
              <a:rPr lang="en-US" sz="2400" dirty="0"/>
              <a:t>These results for 2020 are counterintuitive:</a:t>
            </a:r>
            <a:endParaRPr lang="en-CA" sz="2400" dirty="0"/>
          </a:p>
          <a:p>
            <a:r>
              <a:rPr lang="en-CA" sz="2400" dirty="0"/>
              <a:t>Haul times are short </a:t>
            </a:r>
            <a:r>
              <a:rPr lang="mr-IN" sz="2400" dirty="0"/>
              <a:t>–</a:t>
            </a:r>
            <a:r>
              <a:rPr lang="en-CA" sz="2400" dirty="0"/>
              <a:t> therefore winch is </a:t>
            </a:r>
            <a:r>
              <a:rPr lang="en-CA" sz="2400" b="1" dirty="0"/>
              <a:t>faster</a:t>
            </a:r>
            <a:r>
              <a:rPr lang="en-CA" sz="2400" dirty="0"/>
              <a:t>.</a:t>
            </a:r>
          </a:p>
          <a:p>
            <a:r>
              <a:rPr lang="mr-IN" sz="2400" dirty="0"/>
              <a:t>…</a:t>
            </a:r>
            <a:r>
              <a:rPr lang="en-CA" sz="2400" dirty="0"/>
              <a:t>but passive phase duration has </a:t>
            </a:r>
            <a:r>
              <a:rPr lang="en-CA" sz="2400" b="1" i="1" dirty="0"/>
              <a:t>increased</a:t>
            </a:r>
            <a:r>
              <a:rPr lang="en-CA" sz="2400" dirty="0"/>
              <a:t> to 130s.</a:t>
            </a:r>
            <a:endParaRPr lang="en-US" sz="2400" dirty="0"/>
          </a:p>
        </p:txBody>
      </p:sp>
      <p:graphicFrame>
        <p:nvGraphicFramePr>
          <p:cNvPr id="5" name="Table 4"/>
          <p:cNvGraphicFramePr>
            <a:graphicFrameLocks noGrp="1"/>
          </p:cNvGraphicFramePr>
          <p:nvPr>
            <p:extLst>
              <p:ext uri="{D42A27DB-BD31-4B8C-83A1-F6EECF244321}">
                <p14:modId xmlns:p14="http://schemas.microsoft.com/office/powerpoint/2010/main" val="3364811967"/>
              </p:ext>
            </p:extLst>
          </p:nvPr>
        </p:nvGraphicFramePr>
        <p:xfrm>
          <a:off x="575896" y="1332034"/>
          <a:ext cx="7638616" cy="2250440"/>
        </p:xfrm>
        <a:graphic>
          <a:graphicData uri="http://schemas.openxmlformats.org/drawingml/2006/table">
            <a:tbl>
              <a:tblPr firstRow="1" bandRow="1">
                <a:tableStyleId>{5C22544A-7EE6-4342-B048-85BDC9FD1C3A}</a:tableStyleId>
              </a:tblPr>
              <a:tblGrid>
                <a:gridCol w="2989384">
                  <a:extLst>
                    <a:ext uri="{9D8B030D-6E8A-4147-A177-3AD203B41FA5}">
                      <a16:colId xmlns:a16="http://schemas.microsoft.com/office/drawing/2014/main" xmlns="" val="20000"/>
                    </a:ext>
                  </a:extLst>
                </a:gridCol>
                <a:gridCol w="1125414">
                  <a:extLst>
                    <a:ext uri="{9D8B030D-6E8A-4147-A177-3AD203B41FA5}">
                      <a16:colId xmlns:a16="http://schemas.microsoft.com/office/drawing/2014/main" xmlns="" val="20001"/>
                    </a:ext>
                  </a:extLst>
                </a:gridCol>
                <a:gridCol w="1134207">
                  <a:extLst>
                    <a:ext uri="{9D8B030D-6E8A-4147-A177-3AD203B41FA5}">
                      <a16:colId xmlns:a16="http://schemas.microsoft.com/office/drawing/2014/main" xmlns="" val="20002"/>
                    </a:ext>
                  </a:extLst>
                </a:gridCol>
                <a:gridCol w="1195753">
                  <a:extLst>
                    <a:ext uri="{9D8B030D-6E8A-4147-A177-3AD203B41FA5}">
                      <a16:colId xmlns:a16="http://schemas.microsoft.com/office/drawing/2014/main" xmlns="" val="20003"/>
                    </a:ext>
                  </a:extLst>
                </a:gridCol>
                <a:gridCol w="1193858">
                  <a:extLst>
                    <a:ext uri="{9D8B030D-6E8A-4147-A177-3AD203B41FA5}">
                      <a16:colId xmlns:a16="http://schemas.microsoft.com/office/drawing/2014/main" xmlns="" val="20004"/>
                    </a:ext>
                  </a:extLst>
                </a:gridCol>
              </a:tblGrid>
              <a:tr h="370840">
                <a:tc>
                  <a:txBody>
                    <a:bodyPr/>
                    <a:lstStyle/>
                    <a:p>
                      <a:r>
                        <a:rPr lang="en-US" sz="2000" dirty="0"/>
                        <a:t>Variable</a:t>
                      </a:r>
                    </a:p>
                  </a:txBody>
                  <a:tcPr/>
                </a:tc>
                <a:tc>
                  <a:txBody>
                    <a:bodyPr/>
                    <a:lstStyle/>
                    <a:p>
                      <a:pPr algn="ctr"/>
                      <a:r>
                        <a:rPr lang="en-US" sz="2000" dirty="0"/>
                        <a:t>2017</a:t>
                      </a:r>
                    </a:p>
                  </a:txBody>
                  <a:tcPr/>
                </a:tc>
                <a:tc>
                  <a:txBody>
                    <a:bodyPr/>
                    <a:lstStyle/>
                    <a:p>
                      <a:pPr algn="ctr"/>
                      <a:r>
                        <a:rPr lang="en-US" sz="2000" dirty="0"/>
                        <a:t>2018</a:t>
                      </a:r>
                    </a:p>
                  </a:txBody>
                  <a:tcPr/>
                </a:tc>
                <a:tc>
                  <a:txBody>
                    <a:bodyPr/>
                    <a:lstStyle/>
                    <a:p>
                      <a:pPr algn="ctr"/>
                      <a:r>
                        <a:rPr lang="en-US" sz="2000" dirty="0"/>
                        <a:t>2019</a:t>
                      </a:r>
                    </a:p>
                  </a:txBody>
                  <a:tcPr/>
                </a:tc>
                <a:tc>
                  <a:txBody>
                    <a:bodyPr/>
                    <a:lstStyle/>
                    <a:p>
                      <a:pPr algn="ctr"/>
                      <a:r>
                        <a:rPr lang="en-US" sz="2000" b="1" dirty="0"/>
                        <a:t>2020</a:t>
                      </a:r>
                    </a:p>
                  </a:txBody>
                  <a:tcPr/>
                </a:tc>
                <a:extLst>
                  <a:ext uri="{0D108BD9-81ED-4DB2-BD59-A6C34878D82A}">
                    <a16:rowId xmlns:a16="http://schemas.microsoft.com/office/drawing/2014/main" xmlns="" val="10000"/>
                  </a:ext>
                </a:extLst>
              </a:tr>
              <a:tr h="370840">
                <a:tc>
                  <a:txBody>
                    <a:bodyPr/>
                    <a:lstStyle/>
                    <a:p>
                      <a:r>
                        <a:rPr lang="en-US" b="1" dirty="0"/>
                        <a:t>Swept area (active phase)</a:t>
                      </a:r>
                    </a:p>
                  </a:txBody>
                  <a:tcPr/>
                </a:tc>
                <a:tc>
                  <a:txBody>
                    <a:bodyPr/>
                    <a:lstStyle/>
                    <a:p>
                      <a:pPr algn="ctr"/>
                      <a:r>
                        <a:rPr lang="en-US" dirty="0"/>
                        <a:t>2815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2769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2751 m</a:t>
                      </a:r>
                      <a:r>
                        <a:rPr lang="en-US" baseline="30000" dirty="0"/>
                        <a:t>2</a:t>
                      </a:r>
                      <a:endParaRPr lang="en-US" dirty="0"/>
                    </a:p>
                  </a:txBody>
                  <a:tcPr/>
                </a:tc>
                <a:tc>
                  <a:txBody>
                    <a:bodyPr/>
                    <a:lstStyle/>
                    <a:p>
                      <a:pPr marL="0" marR="0" indent="0" algn="ctr" rtl="0" eaLnBrk="1" fontAlgn="auto" latinLnBrk="0" hangingPunct="1">
                        <a:lnSpc>
                          <a:spcPct val="100000"/>
                        </a:lnSpc>
                        <a:spcBef>
                          <a:spcPts val="0"/>
                        </a:spcBef>
                        <a:spcAft>
                          <a:spcPts val="0"/>
                        </a:spcAft>
                        <a:buClrTx/>
                        <a:buSzTx/>
                        <a:buFontTx/>
                        <a:buNone/>
                      </a:pPr>
                      <a:r>
                        <a:rPr lang="en-US" b="1" dirty="0"/>
                        <a:t>2637 m</a:t>
                      </a:r>
                      <a:r>
                        <a:rPr lang="en-US" b="1" baseline="30000" dirty="0"/>
                        <a:t>2</a:t>
                      </a:r>
                      <a:endParaRPr lang="en-US" b="1" dirty="0"/>
                    </a:p>
                  </a:txBody>
                  <a:tcPr/>
                </a:tc>
                <a:extLst>
                  <a:ext uri="{0D108BD9-81ED-4DB2-BD59-A6C34878D82A}">
                    <a16:rowId xmlns:a16="http://schemas.microsoft.com/office/drawing/2014/main" xmlns="" val="10001"/>
                  </a:ext>
                </a:extLst>
              </a:tr>
              <a:tr h="370840">
                <a:tc>
                  <a:txBody>
                    <a:bodyPr/>
                    <a:lstStyle/>
                    <a:p>
                      <a:r>
                        <a:rPr lang="en-US" b="1" dirty="0"/>
                        <a:t>Tow duration </a:t>
                      </a:r>
                      <a:r>
                        <a:rPr lang="en-US" sz="1800" b="1" i="0" u="none" strike="noStrike" noProof="0" dirty="0">
                          <a:latin typeface="Calibri"/>
                        </a:rPr>
                        <a:t>(active phase)</a:t>
                      </a:r>
                      <a:endParaRPr lang="en-US" sz="1800" b="0" i="0" u="none" strike="noStrike" noProof="0" dirty="0">
                        <a:latin typeface="Calibri"/>
                      </a:endParaRPr>
                    </a:p>
                  </a:txBody>
                  <a:tcPr/>
                </a:tc>
                <a:tc>
                  <a:txBody>
                    <a:bodyPr/>
                    <a:lstStyle/>
                    <a:p>
                      <a:pPr algn="ctr"/>
                      <a:r>
                        <a:rPr lang="en-US" dirty="0"/>
                        <a:t>313s</a:t>
                      </a:r>
                    </a:p>
                  </a:txBody>
                  <a:tcPr/>
                </a:tc>
                <a:tc>
                  <a:txBody>
                    <a:bodyPr/>
                    <a:lstStyle/>
                    <a:p>
                      <a:pPr algn="ctr"/>
                      <a:r>
                        <a:rPr lang="en-US" dirty="0"/>
                        <a:t>310s</a:t>
                      </a:r>
                    </a:p>
                  </a:txBody>
                  <a:tcPr/>
                </a:tc>
                <a:tc>
                  <a:txBody>
                    <a:bodyPr/>
                    <a:lstStyle/>
                    <a:p>
                      <a:pPr algn="ctr"/>
                      <a:r>
                        <a:rPr lang="en-US" dirty="0"/>
                        <a:t>307s</a:t>
                      </a:r>
                    </a:p>
                  </a:txBody>
                  <a:tcPr/>
                </a:tc>
                <a:tc>
                  <a:txBody>
                    <a:bodyPr/>
                    <a:lstStyle/>
                    <a:p>
                      <a:pPr algn="ctr"/>
                      <a:r>
                        <a:rPr lang="en-US" b="1" dirty="0"/>
                        <a:t>301s</a:t>
                      </a:r>
                    </a:p>
                  </a:txBody>
                  <a:tcPr/>
                </a:tc>
                <a:extLst>
                  <a:ext uri="{0D108BD9-81ED-4DB2-BD59-A6C34878D82A}">
                    <a16:rowId xmlns:a16="http://schemas.microsoft.com/office/drawing/2014/main" xmlns="" val="10002"/>
                  </a:ext>
                </a:extLst>
              </a:tr>
              <a:tr h="370840">
                <a:tc>
                  <a:txBody>
                    <a:bodyPr/>
                    <a:lstStyle/>
                    <a:p>
                      <a:r>
                        <a:rPr lang="en-US" b="1" dirty="0"/>
                        <a:t>Haul time</a:t>
                      </a:r>
                    </a:p>
                  </a:txBody>
                  <a:tcPr/>
                </a:tc>
                <a:tc>
                  <a:txBody>
                    <a:bodyPr/>
                    <a:lstStyle/>
                    <a:p>
                      <a:pPr algn="ctr"/>
                      <a:r>
                        <a:rPr lang="en-US" dirty="0"/>
                        <a:t>218s</a:t>
                      </a:r>
                    </a:p>
                  </a:txBody>
                  <a:tcPr/>
                </a:tc>
                <a:tc>
                  <a:txBody>
                    <a:bodyPr/>
                    <a:lstStyle/>
                    <a:p>
                      <a:pPr algn="ctr"/>
                      <a:r>
                        <a:rPr lang="en-US" dirty="0"/>
                        <a:t>-</a:t>
                      </a:r>
                    </a:p>
                  </a:txBody>
                  <a:tcPr/>
                </a:tc>
                <a:tc>
                  <a:txBody>
                    <a:bodyPr/>
                    <a:lstStyle/>
                    <a:p>
                      <a:pPr algn="ctr"/>
                      <a:r>
                        <a:rPr lang="en-US" dirty="0"/>
                        <a:t>254s</a:t>
                      </a:r>
                    </a:p>
                  </a:txBody>
                  <a:tcPr/>
                </a:tc>
                <a:tc>
                  <a:txBody>
                    <a:bodyPr/>
                    <a:lstStyle/>
                    <a:p>
                      <a:pPr algn="ctr"/>
                      <a:r>
                        <a:rPr lang="en-US" b="1" dirty="0"/>
                        <a:t>216s</a:t>
                      </a:r>
                    </a:p>
                  </a:txBody>
                  <a:tcPr/>
                </a:tc>
                <a:extLst>
                  <a:ext uri="{0D108BD9-81ED-4DB2-BD59-A6C34878D82A}">
                    <a16:rowId xmlns:a16="http://schemas.microsoft.com/office/drawing/2014/main" xmlns="" val="10003"/>
                  </a:ext>
                </a:extLst>
              </a:tr>
              <a:tr h="370840">
                <a:tc>
                  <a:txBody>
                    <a:bodyPr/>
                    <a:lstStyle/>
                    <a:p>
                      <a:r>
                        <a:rPr lang="en-US" b="1" dirty="0"/>
                        <a:t>Passive phase duration</a:t>
                      </a:r>
                    </a:p>
                  </a:txBody>
                  <a:tcPr/>
                </a:tc>
                <a:tc>
                  <a:txBody>
                    <a:bodyPr/>
                    <a:lstStyle/>
                    <a:p>
                      <a:pPr algn="ctr"/>
                      <a:r>
                        <a:rPr lang="en-US" dirty="0"/>
                        <a:t>82s</a:t>
                      </a:r>
                    </a:p>
                  </a:txBody>
                  <a:tcPr/>
                </a:tc>
                <a:tc>
                  <a:txBody>
                    <a:bodyPr/>
                    <a:lstStyle/>
                    <a:p>
                      <a:pPr algn="ctr"/>
                      <a:r>
                        <a:rPr lang="en-US" dirty="0"/>
                        <a:t>75s</a:t>
                      </a:r>
                    </a:p>
                  </a:txBody>
                  <a:tcPr/>
                </a:tc>
                <a:tc>
                  <a:txBody>
                    <a:bodyPr/>
                    <a:lstStyle/>
                    <a:p>
                      <a:pPr algn="ctr"/>
                      <a:r>
                        <a:rPr lang="en-US" dirty="0"/>
                        <a:t>116s</a:t>
                      </a:r>
                    </a:p>
                  </a:txBody>
                  <a:tcPr/>
                </a:tc>
                <a:tc>
                  <a:txBody>
                    <a:bodyPr/>
                    <a:lstStyle/>
                    <a:p>
                      <a:pPr algn="ctr"/>
                      <a:r>
                        <a:rPr lang="en-US" b="1" dirty="0"/>
                        <a:t>130s</a:t>
                      </a:r>
                    </a:p>
                  </a:txBody>
                  <a:tcPr/>
                </a:tc>
                <a:extLst>
                  <a:ext uri="{0D108BD9-81ED-4DB2-BD59-A6C34878D82A}">
                    <a16:rowId xmlns:a16="http://schemas.microsoft.com/office/drawing/2014/main" xmlns="" val="10004"/>
                  </a:ext>
                </a:extLst>
              </a:tr>
              <a:tr h="370840">
                <a:tc>
                  <a:txBody>
                    <a:bodyPr/>
                    <a:lstStyle/>
                    <a:p>
                      <a:r>
                        <a:rPr lang="en-US" b="1" dirty="0"/>
                        <a:t>Passive phase swept area</a:t>
                      </a:r>
                    </a:p>
                  </a:txBody>
                  <a:tcPr/>
                </a:tc>
                <a:tc>
                  <a:txBody>
                    <a:bodyPr/>
                    <a:lstStyle/>
                    <a:p>
                      <a:pPr algn="ctr"/>
                      <a:r>
                        <a:rPr lang="en-US" dirty="0"/>
                        <a:t>1014</a:t>
                      </a:r>
                      <a:r>
                        <a:rPr lang="en-US" baseline="0" dirty="0"/>
                        <a:t> m</a:t>
                      </a:r>
                      <a:r>
                        <a:rPr lang="en-US" baseline="30000" dirty="0"/>
                        <a:t>2</a:t>
                      </a:r>
                      <a:endParaRPr lang="en-US" dirty="0"/>
                    </a:p>
                  </a:txBody>
                  <a:tcPr/>
                </a:tc>
                <a:tc>
                  <a:txBody>
                    <a:bodyPr/>
                    <a:lstStyle/>
                    <a:p>
                      <a:pPr algn="ctr"/>
                      <a:r>
                        <a:rPr lang="en-US" dirty="0"/>
                        <a:t>938 m</a:t>
                      </a:r>
                      <a:r>
                        <a:rPr lang="en-US" baseline="30000" dirty="0"/>
                        <a:t>2</a:t>
                      </a:r>
                      <a:endParaRPr lang="en-US" dirty="0"/>
                    </a:p>
                  </a:txBody>
                  <a:tcPr/>
                </a:tc>
                <a:tc>
                  <a:txBody>
                    <a:bodyPr/>
                    <a:lstStyle/>
                    <a:p>
                      <a:pPr algn="ctr"/>
                      <a:r>
                        <a:rPr lang="en-US" dirty="0"/>
                        <a:t>1270 m</a:t>
                      </a:r>
                      <a:r>
                        <a:rPr lang="en-US" baseline="30000" dirty="0"/>
                        <a:t>2</a:t>
                      </a:r>
                      <a:endParaRPr lang="en-US" dirty="0"/>
                    </a:p>
                  </a:txBody>
                  <a:tcPr/>
                </a:tc>
                <a:tc>
                  <a:txBody>
                    <a:bodyPr/>
                    <a:lstStyle/>
                    <a:p>
                      <a:pPr algn="ctr"/>
                      <a:r>
                        <a:rPr lang="en-US" b="1" dirty="0"/>
                        <a:t>-</a:t>
                      </a:r>
                    </a:p>
                  </a:txBody>
                  <a:tcPr/>
                </a:tc>
                <a:extLst>
                  <a:ext uri="{0D108BD9-81ED-4DB2-BD59-A6C34878D82A}">
                    <a16:rowId xmlns:a16="http://schemas.microsoft.com/office/drawing/2014/main" xmlns="" val="10005"/>
                  </a:ext>
                </a:extLst>
              </a:tr>
            </a:tbl>
          </a:graphicData>
        </a:graphic>
      </p:graphicFrame>
    </p:spTree>
    <p:extLst>
      <p:ext uri="{BB962C8B-B14F-4D97-AF65-F5344CB8AC3E}">
        <p14:creationId xmlns:p14="http://schemas.microsoft.com/office/powerpoint/2010/main" val="19504318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1713" y="179156"/>
            <a:ext cx="8229600" cy="690031"/>
          </a:xfrm>
        </p:spPr>
        <p:txBody>
          <a:bodyPr>
            <a:normAutofit/>
          </a:bodyPr>
          <a:lstStyle/>
          <a:p>
            <a:pPr algn="l"/>
            <a:r>
              <a:rPr lang="en-US" sz="3600" b="1" dirty="0" smtClean="0"/>
              <a:t>3. Passive </a:t>
            </a:r>
            <a:r>
              <a:rPr lang="en-US" sz="3600" b="1" dirty="0"/>
              <a:t>phase duration increase: </a:t>
            </a:r>
          </a:p>
        </p:txBody>
      </p:sp>
      <p:sp>
        <p:nvSpPr>
          <p:cNvPr id="3" name="Content Placeholder 2"/>
          <p:cNvSpPr>
            <a:spLocks noGrp="1"/>
          </p:cNvSpPr>
          <p:nvPr>
            <p:ph idx="1"/>
          </p:nvPr>
        </p:nvSpPr>
        <p:spPr>
          <a:xfrm>
            <a:off x="457200" y="1175410"/>
            <a:ext cx="8229600" cy="4831798"/>
          </a:xfrm>
        </p:spPr>
        <p:txBody>
          <a:bodyPr>
            <a:normAutofit lnSpcReduction="10000"/>
          </a:bodyPr>
          <a:lstStyle/>
          <a:p>
            <a:pPr marL="0" indent="0">
              <a:buNone/>
            </a:pPr>
            <a:r>
              <a:rPr lang="en-US" sz="2400" b="1" dirty="0"/>
              <a:t>Upward force </a:t>
            </a:r>
            <a:r>
              <a:rPr lang="en-US" sz="2400" dirty="0"/>
              <a:t>acting on the trawl doors is a function of:</a:t>
            </a:r>
          </a:p>
          <a:p>
            <a:r>
              <a:rPr lang="en-US" sz="2400" b="1" dirty="0"/>
              <a:t>Tension</a:t>
            </a:r>
            <a:r>
              <a:rPr lang="en-US" sz="2400" dirty="0"/>
              <a:t> of the warp cables acting on the doors. </a:t>
            </a:r>
          </a:p>
          <a:p>
            <a:r>
              <a:rPr lang="en-US" sz="2400" dirty="0"/>
              <a:t>Steepness of the </a:t>
            </a:r>
            <a:r>
              <a:rPr lang="en-US" sz="2400" b="1" dirty="0"/>
              <a:t>angle</a:t>
            </a:r>
            <a:r>
              <a:rPr lang="en-US" sz="2400" dirty="0"/>
              <a:t> between the cables and the bottom.</a:t>
            </a:r>
          </a:p>
          <a:p>
            <a:pPr marL="0" indent="0">
              <a:buNone/>
            </a:pPr>
            <a:endParaRPr lang="en-US" sz="2400" dirty="0"/>
          </a:p>
          <a:p>
            <a:pPr marL="0" indent="0">
              <a:buNone/>
            </a:pPr>
            <a:r>
              <a:rPr lang="en-US" sz="2400" dirty="0"/>
              <a:t>While the contribution of the </a:t>
            </a:r>
            <a:r>
              <a:rPr lang="en-US" sz="2400" b="1" dirty="0"/>
              <a:t>winch</a:t>
            </a:r>
            <a:r>
              <a:rPr lang="en-US" sz="2400" dirty="0"/>
              <a:t> to the cable tension has </a:t>
            </a:r>
            <a:r>
              <a:rPr lang="en-US" sz="2400" b="1" dirty="0"/>
              <a:t>increased</a:t>
            </a:r>
            <a:r>
              <a:rPr lang="en-US" sz="2400" dirty="0"/>
              <a:t> in 2020, the amount of </a:t>
            </a:r>
            <a:r>
              <a:rPr lang="en-US" sz="2400" b="1" dirty="0"/>
              <a:t>force</a:t>
            </a:r>
            <a:r>
              <a:rPr lang="en-US" sz="2400" dirty="0"/>
              <a:t> exerted by the survey vessel has </a:t>
            </a:r>
            <a:r>
              <a:rPr lang="en-US" sz="2400" b="1" dirty="0"/>
              <a:t>decreased</a:t>
            </a:r>
            <a:r>
              <a:rPr lang="en-US" sz="2400" dirty="0" smtClean="0"/>
              <a:t>. Therefore:</a:t>
            </a:r>
            <a:endParaRPr lang="en-US" sz="2400" dirty="0"/>
          </a:p>
          <a:p>
            <a:r>
              <a:rPr lang="en-CA" sz="2400" dirty="0"/>
              <a:t>The trawl and the vessel must be closer together before lifting off, i.e. the angle must be steeper</a:t>
            </a:r>
            <a:r>
              <a:rPr lang="en-CA" sz="2400" dirty="0" smtClean="0"/>
              <a:t>.</a:t>
            </a:r>
          </a:p>
          <a:p>
            <a:endParaRPr lang="en-CA" sz="2400" dirty="0"/>
          </a:p>
          <a:p>
            <a:pPr marL="0" indent="0">
              <a:buNone/>
            </a:pPr>
            <a:r>
              <a:rPr lang="en-CA" sz="2400" dirty="0" smtClean="0"/>
              <a:t>It’s unfortunately not clear whether the distance that the trawl travelled during the passive </a:t>
            </a:r>
            <a:r>
              <a:rPr lang="en-CA" sz="2400" dirty="0" smtClean="0"/>
              <a:t>phase in 2020 has decreased.</a:t>
            </a:r>
            <a:r>
              <a:rPr lang="en-CA" sz="2400" dirty="0" smtClean="0"/>
              <a:t> </a:t>
            </a:r>
            <a:endParaRPr lang="en-US" sz="2400" dirty="0"/>
          </a:p>
        </p:txBody>
      </p:sp>
    </p:spTree>
    <p:extLst>
      <p:ext uri="{BB962C8B-B14F-4D97-AF65-F5344CB8AC3E}">
        <p14:creationId xmlns:p14="http://schemas.microsoft.com/office/powerpoint/2010/main" val="8668325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Macintosh HD:Users:crustacean:Desktop:Stock-Assessment-2020:LF Snow Crab Males 2018-2020 Overlay.pdf"/>
          <p:cNvPicPr>
            <a:picLocks noGrp="1"/>
          </p:cNvPicPr>
          <p:nvPr>
            <p:ph idx="1"/>
          </p:nvPr>
        </p:nvPicPr>
        <p:blipFill rotWithShape="1">
          <a:blip r:embed="rId2">
            <a:extLst>
              <a:ext uri="{28A0092B-C50C-407E-A947-70E740481C1C}">
                <a14:useLocalDpi xmlns:a14="http://schemas.microsoft.com/office/drawing/2010/main" val="0"/>
              </a:ext>
            </a:extLst>
          </a:blip>
          <a:srcRect l="-1220" t="2272" r="1220" b="252"/>
          <a:stretch/>
        </p:blipFill>
        <p:spPr bwMode="auto">
          <a:xfrm>
            <a:off x="2583144" y="974437"/>
            <a:ext cx="6560856" cy="5883563"/>
          </a:xfrm>
          <a:prstGeom prst="rect">
            <a:avLst/>
          </a:prstGeom>
          <a:noFill/>
          <a:ln>
            <a:noFill/>
          </a:ln>
        </p:spPr>
      </p:pic>
      <p:sp>
        <p:nvSpPr>
          <p:cNvPr id="5" name="Title 1"/>
          <p:cNvSpPr txBox="1">
            <a:spLocks/>
          </p:cNvSpPr>
          <p:nvPr/>
        </p:nvSpPr>
        <p:spPr>
          <a:xfrm>
            <a:off x="184962" y="190152"/>
            <a:ext cx="8317984" cy="556056"/>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600" b="1" dirty="0" smtClean="0"/>
              <a:t>4. Size</a:t>
            </a:r>
            <a:r>
              <a:rPr lang="en-US" sz="3600" b="1" dirty="0"/>
              <a:t>-frequencies in 2020:</a:t>
            </a:r>
            <a:endParaRPr lang="en-CA" sz="3600" b="1" dirty="0"/>
          </a:p>
        </p:txBody>
      </p:sp>
      <p:sp>
        <p:nvSpPr>
          <p:cNvPr id="6" name="TextBox 5"/>
          <p:cNvSpPr txBox="1"/>
          <p:nvPr/>
        </p:nvSpPr>
        <p:spPr>
          <a:xfrm>
            <a:off x="5411840" y="712827"/>
            <a:ext cx="1065165" cy="523220"/>
          </a:xfrm>
          <a:prstGeom prst="rect">
            <a:avLst/>
          </a:prstGeom>
          <a:noFill/>
        </p:spPr>
        <p:txBody>
          <a:bodyPr wrap="none" rtlCol="0">
            <a:spAutoFit/>
          </a:bodyPr>
          <a:lstStyle/>
          <a:p>
            <a:r>
              <a:rPr lang="en-US" sz="2800"/>
              <a:t>Males</a:t>
            </a:r>
          </a:p>
        </p:txBody>
      </p:sp>
      <p:sp>
        <p:nvSpPr>
          <p:cNvPr id="7" name="TextBox 6"/>
          <p:cNvSpPr txBox="1"/>
          <p:nvPr/>
        </p:nvSpPr>
        <p:spPr>
          <a:xfrm>
            <a:off x="0" y="1630023"/>
            <a:ext cx="3085288" cy="3139321"/>
          </a:xfrm>
          <a:prstGeom prst="rect">
            <a:avLst/>
          </a:prstGeom>
          <a:noFill/>
        </p:spPr>
        <p:txBody>
          <a:bodyPr wrap="square" rtlCol="0">
            <a:spAutoFit/>
          </a:bodyPr>
          <a:lstStyle/>
          <a:p>
            <a:pPr marL="285750" indent="-285750">
              <a:buFont typeface="Arial"/>
              <a:buChar char="•"/>
            </a:pPr>
            <a:r>
              <a:rPr lang="en-US" dirty="0"/>
              <a:t>Catches in 2020 are very  comparable to 2019, i.e. </a:t>
            </a:r>
            <a:r>
              <a:rPr lang="en-US" dirty="0" smtClean="0"/>
              <a:t>little</a:t>
            </a:r>
            <a:r>
              <a:rPr lang="en-US" dirty="0" smtClean="0"/>
              <a:t> </a:t>
            </a:r>
            <a:r>
              <a:rPr lang="en-US" dirty="0"/>
              <a:t>scale reduction associated with </a:t>
            </a:r>
            <a:r>
              <a:rPr lang="en-US" dirty="0" smtClean="0"/>
              <a:t>the new </a:t>
            </a:r>
            <a:r>
              <a:rPr lang="en-US" dirty="0" smtClean="0"/>
              <a:t>end</a:t>
            </a:r>
            <a:r>
              <a:rPr lang="en-US" dirty="0"/>
              <a:t>-of-tow procedures.</a:t>
            </a:r>
          </a:p>
          <a:p>
            <a:pPr marL="285750" indent="-285750">
              <a:buFont typeface="Arial"/>
              <a:buChar char="•"/>
            </a:pPr>
            <a:r>
              <a:rPr lang="en-US" dirty="0"/>
              <a:t>Large increase in instar VII crab in 2020.</a:t>
            </a:r>
          </a:p>
          <a:p>
            <a:pPr marL="285750" indent="-285750">
              <a:buFont typeface="Arial"/>
              <a:buChar char="•"/>
            </a:pPr>
            <a:r>
              <a:rPr lang="en-US" dirty="0"/>
              <a:t>Size-distribution among legal-sized crab is very similar between the 2018, 2019 and 2020.</a:t>
            </a:r>
          </a:p>
        </p:txBody>
      </p:sp>
    </p:spTree>
    <p:extLst>
      <p:ext uri="{BB962C8B-B14F-4D97-AF65-F5344CB8AC3E}">
        <p14:creationId xmlns:p14="http://schemas.microsoft.com/office/powerpoint/2010/main" val="12779265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cintosh HD:Users:crustacean:Desktop:Stock-Assessment-2020:results:LF Snow Crab Females 2018-2020 Overlay.pdf"/>
          <p:cNvPicPr/>
          <p:nvPr/>
        </p:nvPicPr>
        <p:blipFill>
          <a:blip r:embed="rId2">
            <a:extLst>
              <a:ext uri="{28A0092B-C50C-407E-A947-70E740481C1C}">
                <a14:useLocalDpi xmlns:a14="http://schemas.microsoft.com/office/drawing/2010/main" val="0"/>
              </a:ext>
            </a:extLst>
          </a:blip>
          <a:srcRect/>
          <a:stretch>
            <a:fillRect/>
          </a:stretch>
        </p:blipFill>
        <p:spPr bwMode="auto">
          <a:xfrm>
            <a:off x="3206750" y="1123950"/>
            <a:ext cx="5937250" cy="5734050"/>
          </a:xfrm>
          <a:prstGeom prst="rect">
            <a:avLst/>
          </a:prstGeom>
          <a:noFill/>
          <a:ln>
            <a:noFill/>
          </a:ln>
        </p:spPr>
      </p:pic>
      <p:sp>
        <p:nvSpPr>
          <p:cNvPr id="7" name="Title 1"/>
          <p:cNvSpPr txBox="1">
            <a:spLocks/>
          </p:cNvSpPr>
          <p:nvPr/>
        </p:nvSpPr>
        <p:spPr>
          <a:xfrm>
            <a:off x="184962" y="190152"/>
            <a:ext cx="8317984" cy="556056"/>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600" b="1" dirty="0"/>
              <a:t>4</a:t>
            </a:r>
            <a:r>
              <a:rPr lang="en-US" sz="3600" b="1" dirty="0" smtClean="0"/>
              <a:t>. Size</a:t>
            </a:r>
            <a:r>
              <a:rPr lang="en-US" sz="3600" b="1" dirty="0"/>
              <a:t>-frequencies in 2020:</a:t>
            </a:r>
            <a:endParaRPr lang="en-CA" sz="3600" b="1" dirty="0"/>
          </a:p>
        </p:txBody>
      </p:sp>
      <p:sp>
        <p:nvSpPr>
          <p:cNvPr id="8" name="TextBox 7"/>
          <p:cNvSpPr txBox="1"/>
          <p:nvPr/>
        </p:nvSpPr>
        <p:spPr>
          <a:xfrm>
            <a:off x="5458430" y="961548"/>
            <a:ext cx="1388646" cy="523220"/>
          </a:xfrm>
          <a:prstGeom prst="rect">
            <a:avLst/>
          </a:prstGeom>
          <a:noFill/>
        </p:spPr>
        <p:txBody>
          <a:bodyPr wrap="none" rtlCol="0">
            <a:spAutoFit/>
          </a:bodyPr>
          <a:lstStyle/>
          <a:p>
            <a:r>
              <a:rPr lang="en-US" sz="2800"/>
              <a:t>Females</a:t>
            </a:r>
          </a:p>
        </p:txBody>
      </p:sp>
      <p:sp>
        <p:nvSpPr>
          <p:cNvPr id="9" name="TextBox 8"/>
          <p:cNvSpPr txBox="1"/>
          <p:nvPr/>
        </p:nvSpPr>
        <p:spPr>
          <a:xfrm>
            <a:off x="259045" y="1489370"/>
            <a:ext cx="3085288" cy="1477328"/>
          </a:xfrm>
          <a:prstGeom prst="rect">
            <a:avLst/>
          </a:prstGeom>
          <a:noFill/>
        </p:spPr>
        <p:txBody>
          <a:bodyPr wrap="square" rtlCol="0">
            <a:spAutoFit/>
          </a:bodyPr>
          <a:lstStyle/>
          <a:p>
            <a:pPr marL="285750" indent="-285750">
              <a:buFont typeface="Arial"/>
              <a:buChar char="•"/>
            </a:pPr>
            <a:r>
              <a:rPr lang="en-US"/>
              <a:t>As for males, female catches for 2020 are very  comparable to 2019</a:t>
            </a:r>
          </a:p>
          <a:p>
            <a:pPr marL="285750" indent="-285750">
              <a:buFont typeface="Arial"/>
              <a:buChar char="•"/>
            </a:pPr>
            <a:r>
              <a:rPr lang="en-US"/>
              <a:t>Large increase in instar VII crab in 2020.</a:t>
            </a:r>
          </a:p>
        </p:txBody>
      </p:sp>
    </p:spTree>
    <p:extLst>
      <p:ext uri="{BB962C8B-B14F-4D97-AF65-F5344CB8AC3E}">
        <p14:creationId xmlns:p14="http://schemas.microsoft.com/office/powerpoint/2010/main" val="1416312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4867" y="1177567"/>
            <a:ext cx="8229600" cy="1216878"/>
          </a:xfrm>
        </p:spPr>
        <p:txBody>
          <a:bodyPr>
            <a:noAutofit/>
          </a:bodyPr>
          <a:lstStyle/>
          <a:p>
            <a:pPr marL="457200" indent="-457200" algn="l">
              <a:buFont typeface="Arial"/>
              <a:buChar char="•"/>
            </a:pPr>
            <a:r>
              <a:rPr lang="en-US" sz="2800" dirty="0" smtClean="0"/>
              <a:t>How </a:t>
            </a:r>
            <a:r>
              <a:rPr lang="en-US" sz="2800" dirty="0" smtClean="0"/>
              <a:t>do </a:t>
            </a:r>
            <a:r>
              <a:rPr lang="en-US" sz="2800" dirty="0" smtClean="0"/>
              <a:t>the 2019 comparative fishing </a:t>
            </a:r>
            <a:r>
              <a:rPr lang="en-US" sz="2800" dirty="0" smtClean="0"/>
              <a:t>experiment results </a:t>
            </a:r>
            <a:r>
              <a:rPr lang="en-US" sz="2800" dirty="0" smtClean="0"/>
              <a:t>fit into the </a:t>
            </a:r>
            <a:r>
              <a:rPr lang="en-US" sz="2800" dirty="0" err="1" smtClean="0"/>
              <a:t>catchability</a:t>
            </a:r>
            <a:r>
              <a:rPr lang="en-US" sz="2800" dirty="0" smtClean="0"/>
              <a:t> discussion?</a:t>
            </a:r>
            <a:endParaRPr lang="en-CA" sz="2800" dirty="0"/>
          </a:p>
        </p:txBody>
      </p:sp>
      <p:sp>
        <p:nvSpPr>
          <p:cNvPr id="4" name="TextBox 3"/>
          <p:cNvSpPr txBox="1"/>
          <p:nvPr/>
        </p:nvSpPr>
        <p:spPr>
          <a:xfrm>
            <a:off x="266700" y="223335"/>
            <a:ext cx="2524099" cy="646331"/>
          </a:xfrm>
          <a:prstGeom prst="rect">
            <a:avLst/>
          </a:prstGeom>
          <a:noFill/>
        </p:spPr>
        <p:txBody>
          <a:bodyPr wrap="none" rtlCol="0">
            <a:spAutoFit/>
          </a:bodyPr>
          <a:lstStyle/>
          <a:p>
            <a:r>
              <a:rPr lang="en-US" sz="3600" b="1" dirty="0"/>
              <a:t>5</a:t>
            </a:r>
            <a:r>
              <a:rPr lang="en-US" sz="3600" b="1" dirty="0" smtClean="0"/>
              <a:t>. Question</a:t>
            </a:r>
            <a:r>
              <a:rPr lang="en-US" sz="3600" b="1" dirty="0" smtClean="0"/>
              <a:t>:</a:t>
            </a:r>
            <a:endParaRPr lang="en-US" sz="3600" b="1" dirty="0"/>
          </a:p>
        </p:txBody>
      </p:sp>
    </p:spTree>
    <p:extLst>
      <p:ext uri="{BB962C8B-B14F-4D97-AF65-F5344CB8AC3E}">
        <p14:creationId xmlns:p14="http://schemas.microsoft.com/office/powerpoint/2010/main" val="19266578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048" y="274638"/>
            <a:ext cx="8229600" cy="662318"/>
          </a:xfrm>
        </p:spPr>
        <p:txBody>
          <a:bodyPr>
            <a:normAutofit/>
          </a:bodyPr>
          <a:lstStyle/>
          <a:p>
            <a:pPr algn="l"/>
            <a:r>
              <a:rPr lang="en-US" sz="3200" b="1" dirty="0"/>
              <a:t>5</a:t>
            </a:r>
            <a:r>
              <a:rPr lang="en-US" sz="3200" b="1" dirty="0" smtClean="0"/>
              <a:t>. 2019 </a:t>
            </a:r>
            <a:r>
              <a:rPr lang="en-US" sz="3200" b="1" dirty="0" smtClean="0"/>
              <a:t>Comparative fishing experiment:</a:t>
            </a:r>
            <a:endParaRPr lang="en-US" sz="3200" b="1" dirty="0"/>
          </a:p>
        </p:txBody>
      </p:sp>
      <p:sp>
        <p:nvSpPr>
          <p:cNvPr id="5" name="Rectangle 4"/>
          <p:cNvSpPr/>
          <p:nvPr/>
        </p:nvSpPr>
        <p:spPr>
          <a:xfrm>
            <a:off x="489974" y="3096238"/>
            <a:ext cx="8315266" cy="2246769"/>
          </a:xfrm>
          <a:prstGeom prst="rect">
            <a:avLst/>
          </a:prstGeom>
        </p:spPr>
        <p:txBody>
          <a:bodyPr wrap="square">
            <a:spAutoFit/>
          </a:bodyPr>
          <a:lstStyle/>
          <a:p>
            <a:r>
              <a:rPr lang="en-US" sz="2800" b="1" dirty="0" smtClean="0"/>
              <a:t>Results:</a:t>
            </a:r>
            <a:endParaRPr lang="en-US" sz="2800" b="1" dirty="0"/>
          </a:p>
          <a:p>
            <a:pPr marL="285750" indent="-285750">
              <a:buFont typeface="Arial"/>
              <a:buChar char="•"/>
            </a:pPr>
            <a:r>
              <a:rPr lang="en-US" sz="2800" dirty="0" smtClean="0"/>
              <a:t>Analysis showed that catches for male and immature females were </a:t>
            </a:r>
            <a:r>
              <a:rPr lang="en-US" sz="2800" b="1" dirty="0" smtClean="0"/>
              <a:t>comparable</a:t>
            </a:r>
            <a:r>
              <a:rPr lang="en-US" sz="2800" dirty="0" smtClean="0"/>
              <a:t> between the two vessels.</a:t>
            </a:r>
          </a:p>
          <a:p>
            <a:pPr marL="285750" indent="-285750">
              <a:buFont typeface="Arial"/>
              <a:buChar char="•"/>
            </a:pPr>
            <a:r>
              <a:rPr lang="en-US" sz="2800" dirty="0" smtClean="0"/>
              <a:t>Catches of mature females were larger in the</a:t>
            </a:r>
            <a:r>
              <a:rPr lang="en-US" sz="2800" b="1" dirty="0" smtClean="0"/>
              <a:t> </a:t>
            </a:r>
            <a:r>
              <a:rPr lang="en-US" sz="2800" b="1" i="1" dirty="0" smtClean="0"/>
              <a:t>previous</a:t>
            </a:r>
            <a:r>
              <a:rPr lang="en-US" sz="2800" b="1" dirty="0" smtClean="0"/>
              <a:t> </a:t>
            </a:r>
            <a:r>
              <a:rPr lang="en-US" sz="2800" dirty="0" smtClean="0"/>
              <a:t>vessel.</a:t>
            </a:r>
            <a:endParaRPr lang="en-US" sz="2800" dirty="0"/>
          </a:p>
        </p:txBody>
      </p:sp>
      <p:sp>
        <p:nvSpPr>
          <p:cNvPr id="6" name="Rectangle 5"/>
          <p:cNvSpPr/>
          <p:nvPr/>
        </p:nvSpPr>
        <p:spPr>
          <a:xfrm>
            <a:off x="489974" y="1112101"/>
            <a:ext cx="7039569" cy="1815882"/>
          </a:xfrm>
          <a:prstGeom prst="rect">
            <a:avLst/>
          </a:prstGeom>
        </p:spPr>
        <p:txBody>
          <a:bodyPr wrap="square">
            <a:spAutoFit/>
          </a:bodyPr>
          <a:lstStyle/>
          <a:p>
            <a:r>
              <a:rPr lang="en-US" sz="2800" b="1" dirty="0" smtClean="0"/>
              <a:t>Experiment:</a:t>
            </a:r>
          </a:p>
          <a:p>
            <a:pPr marL="285750" indent="-285750">
              <a:buFont typeface="Arial"/>
              <a:buChar char="•"/>
            </a:pPr>
            <a:r>
              <a:rPr lang="en-US" sz="2800" dirty="0" smtClean="0"/>
              <a:t>Side-by-side fishing.</a:t>
            </a:r>
          </a:p>
          <a:p>
            <a:pPr marL="285750" indent="-285750">
              <a:buFont typeface="Arial"/>
              <a:buChar char="•"/>
            </a:pPr>
            <a:r>
              <a:rPr lang="en-US" sz="2800" dirty="0" smtClean="0"/>
              <a:t>Final 40 stations of the survey.</a:t>
            </a:r>
            <a:endParaRPr lang="en-US" sz="2800" dirty="0"/>
          </a:p>
          <a:p>
            <a:pPr marL="285750" indent="-285750">
              <a:buFont typeface="Arial"/>
              <a:buChar char="•"/>
            </a:pPr>
            <a:r>
              <a:rPr lang="en-US" sz="2800" dirty="0" smtClean="0"/>
              <a:t>Area west of Cape Breton.</a:t>
            </a:r>
            <a:endParaRPr lang="en-US" sz="2800" dirty="0"/>
          </a:p>
        </p:txBody>
      </p:sp>
      <p:sp>
        <p:nvSpPr>
          <p:cNvPr id="8" name="TextBox 7"/>
          <p:cNvSpPr txBox="1"/>
          <p:nvPr/>
        </p:nvSpPr>
        <p:spPr>
          <a:xfrm>
            <a:off x="1051372" y="5609344"/>
            <a:ext cx="7479276" cy="954107"/>
          </a:xfrm>
          <a:prstGeom prst="rect">
            <a:avLst/>
          </a:prstGeom>
          <a:noFill/>
        </p:spPr>
        <p:txBody>
          <a:bodyPr wrap="square" rtlCol="0">
            <a:spAutoFit/>
          </a:bodyPr>
          <a:lstStyle/>
          <a:p>
            <a:r>
              <a:rPr lang="en-CA" sz="2800" dirty="0" smtClean="0"/>
              <a:t>This contradicts the 2018-2019 trend in the remainder of the survey</a:t>
            </a:r>
            <a:r>
              <a:rPr lang="mr-IN" sz="2800" dirty="0" smtClean="0"/>
              <a:t>…</a:t>
            </a:r>
            <a:r>
              <a:rPr lang="en-CA" sz="2800" dirty="0" smtClean="0"/>
              <a:t> so what’s going on?</a:t>
            </a:r>
            <a:endParaRPr lang="en-US" sz="2800" dirty="0"/>
          </a:p>
        </p:txBody>
      </p:sp>
    </p:spTree>
    <p:extLst>
      <p:ext uri="{BB962C8B-B14F-4D97-AF65-F5344CB8AC3E}">
        <p14:creationId xmlns:p14="http://schemas.microsoft.com/office/powerpoint/2010/main" val="14613506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Macintosh HD:Users:crustacean:Desktop:Stock-Assessment-2020:SCS catch ratio 2018-2019 - MGE35LE95.pdf"/>
          <p:cNvPicPr/>
          <p:nvPr/>
        </p:nvPicPr>
        <p:blipFill>
          <a:blip r:embed="rId2">
            <a:extLst>
              <a:ext uri="{28A0092B-C50C-407E-A947-70E740481C1C}">
                <a14:useLocalDpi xmlns:a14="http://schemas.microsoft.com/office/drawing/2010/main" val="0"/>
              </a:ext>
            </a:extLst>
          </a:blip>
          <a:srcRect/>
          <a:stretch>
            <a:fillRect/>
          </a:stretch>
        </p:blipFill>
        <p:spPr bwMode="auto">
          <a:xfrm>
            <a:off x="1523442" y="563086"/>
            <a:ext cx="5826112" cy="5412614"/>
          </a:xfrm>
          <a:prstGeom prst="rect">
            <a:avLst/>
          </a:prstGeom>
          <a:noFill/>
          <a:ln>
            <a:noFill/>
          </a:ln>
        </p:spPr>
      </p:pic>
      <p:sp>
        <p:nvSpPr>
          <p:cNvPr id="6" name="TextBox 5"/>
          <p:cNvSpPr txBox="1"/>
          <p:nvPr/>
        </p:nvSpPr>
        <p:spPr>
          <a:xfrm>
            <a:off x="1192304" y="5780782"/>
            <a:ext cx="7265473" cy="1077218"/>
          </a:xfrm>
          <a:prstGeom prst="rect">
            <a:avLst/>
          </a:prstGeom>
          <a:noFill/>
        </p:spPr>
        <p:txBody>
          <a:bodyPr wrap="square" rtlCol="0">
            <a:spAutoFit/>
          </a:bodyPr>
          <a:lstStyle/>
          <a:p>
            <a:r>
              <a:rPr lang="en-US" sz="1600" i="1" dirty="0" smtClean="0"/>
              <a:t>Ratio of the number of </a:t>
            </a:r>
            <a:r>
              <a:rPr lang="en-US" sz="1600" b="1" i="1" dirty="0" smtClean="0"/>
              <a:t>sub-legal males</a:t>
            </a:r>
            <a:r>
              <a:rPr lang="en-US" sz="1600" i="1" dirty="0" smtClean="0"/>
              <a:t> larger than 35mm CW caught in 2019 versus 2018 snow crab surveys. Increases are red, decreases are blue, and white indicates no change. Survey grids containing less than 10 crab were shrunk as a function of sample size.</a:t>
            </a:r>
            <a:endParaRPr lang="en-US" sz="1600" i="1" dirty="0"/>
          </a:p>
        </p:txBody>
      </p:sp>
      <p:sp>
        <p:nvSpPr>
          <p:cNvPr id="8" name="Title 1"/>
          <p:cNvSpPr>
            <a:spLocks noGrp="1"/>
          </p:cNvSpPr>
          <p:nvPr>
            <p:ph type="title"/>
          </p:nvPr>
        </p:nvSpPr>
        <p:spPr>
          <a:xfrm>
            <a:off x="228176" y="90058"/>
            <a:ext cx="8509423" cy="662318"/>
          </a:xfrm>
        </p:spPr>
        <p:txBody>
          <a:bodyPr>
            <a:normAutofit/>
          </a:bodyPr>
          <a:lstStyle/>
          <a:p>
            <a:pPr algn="l"/>
            <a:r>
              <a:rPr lang="en-US" sz="3200" b="1" dirty="0" smtClean="0"/>
              <a:t>5. Survey </a:t>
            </a:r>
            <a:r>
              <a:rPr lang="en-US" sz="3200" b="1" dirty="0" smtClean="0"/>
              <a:t>Catch </a:t>
            </a:r>
            <a:r>
              <a:rPr lang="en-US" sz="3200" b="1" dirty="0" smtClean="0"/>
              <a:t>increases in </a:t>
            </a:r>
            <a:r>
              <a:rPr lang="en-US" sz="3200" b="1" dirty="0" smtClean="0"/>
              <a:t>2019 versus 2018:</a:t>
            </a:r>
            <a:endParaRPr lang="en-US" sz="3200" b="1" dirty="0"/>
          </a:p>
        </p:txBody>
      </p:sp>
    </p:spTree>
    <p:extLst>
      <p:ext uri="{BB962C8B-B14F-4D97-AF65-F5344CB8AC3E}">
        <p14:creationId xmlns:p14="http://schemas.microsoft.com/office/powerpoint/2010/main" val="14158520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Macintosh HD:Users:crustacean:Desktop:Stock-Assessment-2020:SCS catch ratios 2018-2019 FM.pdf"/>
          <p:cNvPicPr/>
          <p:nvPr/>
        </p:nvPicPr>
        <p:blipFill>
          <a:blip r:embed="rId2">
            <a:extLst>
              <a:ext uri="{28A0092B-C50C-407E-A947-70E740481C1C}">
                <a14:useLocalDpi xmlns:a14="http://schemas.microsoft.com/office/drawing/2010/main" val="0"/>
              </a:ext>
            </a:extLst>
          </a:blip>
          <a:srcRect/>
          <a:stretch>
            <a:fillRect/>
          </a:stretch>
        </p:blipFill>
        <p:spPr bwMode="auto">
          <a:xfrm>
            <a:off x="1724697" y="484881"/>
            <a:ext cx="5624855" cy="5480407"/>
          </a:xfrm>
          <a:prstGeom prst="rect">
            <a:avLst/>
          </a:prstGeom>
          <a:noFill/>
          <a:ln>
            <a:noFill/>
          </a:ln>
        </p:spPr>
      </p:pic>
      <p:sp>
        <p:nvSpPr>
          <p:cNvPr id="5" name="Title 1"/>
          <p:cNvSpPr>
            <a:spLocks noGrp="1"/>
          </p:cNvSpPr>
          <p:nvPr>
            <p:ph type="title"/>
          </p:nvPr>
        </p:nvSpPr>
        <p:spPr>
          <a:xfrm>
            <a:off x="228176" y="90058"/>
            <a:ext cx="8509423" cy="662318"/>
          </a:xfrm>
        </p:spPr>
        <p:txBody>
          <a:bodyPr>
            <a:normAutofit/>
          </a:bodyPr>
          <a:lstStyle/>
          <a:p>
            <a:pPr algn="l"/>
            <a:r>
              <a:rPr lang="en-US" sz="3200" b="1" dirty="0" smtClean="0"/>
              <a:t>5. Survey </a:t>
            </a:r>
            <a:r>
              <a:rPr lang="en-US" sz="3200" b="1" dirty="0" smtClean="0"/>
              <a:t>Catch </a:t>
            </a:r>
            <a:r>
              <a:rPr lang="en-US" sz="3200" b="1" dirty="0" smtClean="0"/>
              <a:t>increases in </a:t>
            </a:r>
            <a:r>
              <a:rPr lang="en-US" sz="3200" b="1" dirty="0" smtClean="0"/>
              <a:t>2019 versus 2018:</a:t>
            </a:r>
            <a:endParaRPr lang="en-US" sz="3200" b="1" dirty="0"/>
          </a:p>
        </p:txBody>
      </p:sp>
      <p:sp>
        <p:nvSpPr>
          <p:cNvPr id="6" name="TextBox 5"/>
          <p:cNvSpPr txBox="1"/>
          <p:nvPr/>
        </p:nvSpPr>
        <p:spPr>
          <a:xfrm>
            <a:off x="1192304" y="5780782"/>
            <a:ext cx="7265473" cy="830997"/>
          </a:xfrm>
          <a:prstGeom prst="rect">
            <a:avLst/>
          </a:prstGeom>
          <a:noFill/>
        </p:spPr>
        <p:txBody>
          <a:bodyPr wrap="square" rtlCol="0">
            <a:spAutoFit/>
          </a:bodyPr>
          <a:lstStyle/>
          <a:p>
            <a:r>
              <a:rPr lang="en-US" sz="1600" i="1" dirty="0" smtClean="0"/>
              <a:t>Ratio of the number of </a:t>
            </a:r>
            <a:r>
              <a:rPr lang="en-US" sz="1600" b="1" i="1" dirty="0" smtClean="0"/>
              <a:t>mature females</a:t>
            </a:r>
            <a:r>
              <a:rPr lang="en-US" sz="1600" i="1" dirty="0" smtClean="0"/>
              <a:t> caught in 2019 versus 2018 snow crab surveys. Increases are red, decreases are blue, and white indicates no change. Survey grids containing less than 10 crab were shrunk as a function of sample size.</a:t>
            </a:r>
            <a:endParaRPr lang="en-US" sz="1600" i="1" dirty="0"/>
          </a:p>
        </p:txBody>
      </p:sp>
    </p:spTree>
    <p:extLst>
      <p:ext uri="{BB962C8B-B14F-4D97-AF65-F5344CB8AC3E}">
        <p14:creationId xmlns:p14="http://schemas.microsoft.com/office/powerpoint/2010/main" val="9398632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83104"/>
            <a:ext cx="8229600" cy="707495"/>
          </a:xfrm>
        </p:spPr>
        <p:txBody>
          <a:bodyPr>
            <a:normAutofit/>
          </a:bodyPr>
          <a:lstStyle/>
          <a:p>
            <a:pPr algn="l"/>
            <a:r>
              <a:rPr lang="en-US" sz="3200" b="1" dirty="0" smtClean="0"/>
              <a:t>Table of Contents:</a:t>
            </a:r>
            <a:endParaRPr lang="en-US" sz="3200" b="1" dirty="0"/>
          </a:p>
        </p:txBody>
      </p:sp>
      <p:sp>
        <p:nvSpPr>
          <p:cNvPr id="3" name="Content Placeholder 2"/>
          <p:cNvSpPr>
            <a:spLocks noGrp="1"/>
          </p:cNvSpPr>
          <p:nvPr>
            <p:ph idx="1"/>
          </p:nvPr>
        </p:nvSpPr>
        <p:spPr>
          <a:xfrm>
            <a:off x="533401" y="1159933"/>
            <a:ext cx="8229600" cy="4525963"/>
          </a:xfrm>
        </p:spPr>
        <p:txBody>
          <a:bodyPr>
            <a:normAutofit/>
          </a:bodyPr>
          <a:lstStyle/>
          <a:p>
            <a:pPr marL="514350" indent="-514350">
              <a:buFont typeface="+mj-lt"/>
              <a:buAutoNum type="arabicPeriod"/>
            </a:pPr>
            <a:r>
              <a:rPr lang="en-US" sz="2800" dirty="0" smtClean="0"/>
              <a:t>Population indices</a:t>
            </a:r>
          </a:p>
          <a:p>
            <a:pPr marL="514350" indent="-514350">
              <a:buFont typeface="+mj-lt"/>
              <a:buAutoNum type="arabicPeriod"/>
            </a:pPr>
            <a:r>
              <a:rPr lang="en-US" sz="2800" dirty="0" smtClean="0"/>
              <a:t>Size frequencies for 2018</a:t>
            </a:r>
            <a:r>
              <a:rPr lang="en-US" sz="2800" dirty="0"/>
              <a:t> </a:t>
            </a:r>
            <a:r>
              <a:rPr lang="en-US" sz="2800" dirty="0" smtClean="0"/>
              <a:t>and 2019</a:t>
            </a:r>
          </a:p>
          <a:p>
            <a:pPr marL="514350" indent="-514350">
              <a:buFont typeface="+mj-lt"/>
              <a:buAutoNum type="arabicPeriod"/>
            </a:pPr>
            <a:r>
              <a:rPr lang="en-US" sz="2800" dirty="0" smtClean="0"/>
              <a:t>Passive phase trawling</a:t>
            </a:r>
          </a:p>
          <a:p>
            <a:pPr marL="514350" indent="-514350">
              <a:buFont typeface="+mj-lt"/>
              <a:buAutoNum type="arabicPeriod"/>
            </a:pPr>
            <a:r>
              <a:rPr lang="en-US" sz="2800" dirty="0" smtClean="0"/>
              <a:t>Size frequencies for 2020</a:t>
            </a:r>
          </a:p>
          <a:p>
            <a:pPr marL="514350" indent="-514350">
              <a:buFont typeface="+mj-lt"/>
              <a:buAutoNum type="arabicPeriod"/>
            </a:pPr>
            <a:r>
              <a:rPr lang="en-US" sz="2800" dirty="0" smtClean="0"/>
              <a:t>Comparative catch experiment for 2019</a:t>
            </a:r>
          </a:p>
          <a:p>
            <a:pPr marL="514350" indent="-514350">
              <a:buFont typeface="+mj-lt"/>
              <a:buAutoNum type="arabicPeriod"/>
            </a:pPr>
            <a:r>
              <a:rPr lang="en-US" sz="2800" dirty="0" smtClean="0"/>
              <a:t>Commercial catch stability</a:t>
            </a:r>
          </a:p>
          <a:p>
            <a:pPr marL="514350" indent="-514350">
              <a:buFont typeface="+mj-lt"/>
              <a:buAutoNum type="arabicPeriod"/>
            </a:pPr>
            <a:r>
              <a:rPr lang="en-US" sz="2800" dirty="0" smtClean="0"/>
              <a:t>Conclusions</a:t>
            </a:r>
          </a:p>
          <a:p>
            <a:pPr marL="0" indent="0">
              <a:buNone/>
            </a:pPr>
            <a:endParaRPr lang="en-US" sz="2400" dirty="0"/>
          </a:p>
        </p:txBody>
      </p:sp>
    </p:spTree>
    <p:extLst>
      <p:ext uri="{BB962C8B-B14F-4D97-AF65-F5344CB8AC3E}">
        <p14:creationId xmlns:p14="http://schemas.microsoft.com/office/powerpoint/2010/main" val="7407156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Macintosh HD:Users:crustacean:Desktop:Stock-Assessment-2020:SCS catch ratios 2018-2019 MGE95.pdf"/>
          <p:cNvPicPr/>
          <p:nvPr/>
        </p:nvPicPr>
        <p:blipFill>
          <a:blip r:embed="rId2">
            <a:extLst>
              <a:ext uri="{28A0092B-C50C-407E-A947-70E740481C1C}">
                <a14:useLocalDpi xmlns:a14="http://schemas.microsoft.com/office/drawing/2010/main" val="0"/>
              </a:ext>
            </a:extLst>
          </a:blip>
          <a:srcRect/>
          <a:stretch>
            <a:fillRect/>
          </a:stretch>
        </p:blipFill>
        <p:spPr bwMode="auto">
          <a:xfrm>
            <a:off x="1547726" y="479142"/>
            <a:ext cx="5989209" cy="5496557"/>
          </a:xfrm>
          <a:prstGeom prst="rect">
            <a:avLst/>
          </a:prstGeom>
          <a:noFill/>
          <a:ln>
            <a:noFill/>
          </a:ln>
        </p:spPr>
      </p:pic>
      <p:sp>
        <p:nvSpPr>
          <p:cNvPr id="6" name="TextBox 5"/>
          <p:cNvSpPr txBox="1"/>
          <p:nvPr/>
        </p:nvSpPr>
        <p:spPr>
          <a:xfrm>
            <a:off x="1192304" y="5780782"/>
            <a:ext cx="7265473" cy="1077218"/>
          </a:xfrm>
          <a:prstGeom prst="rect">
            <a:avLst/>
          </a:prstGeom>
          <a:noFill/>
        </p:spPr>
        <p:txBody>
          <a:bodyPr wrap="square" rtlCol="0">
            <a:spAutoFit/>
          </a:bodyPr>
          <a:lstStyle/>
          <a:p>
            <a:r>
              <a:rPr lang="en-US" sz="1600" i="1" dirty="0" smtClean="0"/>
              <a:t>Ratio of the number of </a:t>
            </a:r>
            <a:r>
              <a:rPr lang="en-US" sz="1600" b="1" i="1" dirty="0" smtClean="0"/>
              <a:t>legal-sized males </a:t>
            </a:r>
            <a:r>
              <a:rPr lang="en-US" sz="1600" i="1" dirty="0" smtClean="0"/>
              <a:t>larger than 35mm CW caught in 2019 versus 2018 snow crab surveys. Increases are red, decreases are blue, and white indicates no change. Survey grids containing less than 10 crab were shrunk as a function of sample size.</a:t>
            </a:r>
            <a:endParaRPr lang="en-US" sz="1600" i="1" dirty="0"/>
          </a:p>
        </p:txBody>
      </p:sp>
      <p:sp>
        <p:nvSpPr>
          <p:cNvPr id="7" name="Title 1"/>
          <p:cNvSpPr>
            <a:spLocks noGrp="1"/>
          </p:cNvSpPr>
          <p:nvPr>
            <p:ph type="title"/>
          </p:nvPr>
        </p:nvSpPr>
        <p:spPr>
          <a:xfrm>
            <a:off x="228176" y="90058"/>
            <a:ext cx="8509423" cy="662318"/>
          </a:xfrm>
        </p:spPr>
        <p:txBody>
          <a:bodyPr>
            <a:normAutofit/>
          </a:bodyPr>
          <a:lstStyle/>
          <a:p>
            <a:pPr algn="l"/>
            <a:r>
              <a:rPr lang="en-US" sz="3200" b="1" dirty="0" smtClean="0"/>
              <a:t>5. Survey </a:t>
            </a:r>
            <a:r>
              <a:rPr lang="en-US" sz="3200" b="1" dirty="0" smtClean="0"/>
              <a:t>Catch </a:t>
            </a:r>
            <a:r>
              <a:rPr lang="en-US" sz="3200" b="1" dirty="0" smtClean="0"/>
              <a:t>increases in </a:t>
            </a:r>
            <a:r>
              <a:rPr lang="en-US" sz="3200" b="1" dirty="0" smtClean="0"/>
              <a:t>2019 versus 2018:</a:t>
            </a:r>
            <a:endParaRPr lang="en-US" sz="3200" b="1" dirty="0"/>
          </a:p>
        </p:txBody>
      </p:sp>
    </p:spTree>
    <p:extLst>
      <p:ext uri="{BB962C8B-B14F-4D97-AF65-F5344CB8AC3E}">
        <p14:creationId xmlns:p14="http://schemas.microsoft.com/office/powerpoint/2010/main" val="16650866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048" y="274638"/>
            <a:ext cx="8229600" cy="662318"/>
          </a:xfrm>
        </p:spPr>
        <p:txBody>
          <a:bodyPr>
            <a:normAutofit/>
          </a:bodyPr>
          <a:lstStyle/>
          <a:p>
            <a:pPr algn="l"/>
            <a:r>
              <a:rPr lang="en-US" sz="3200" b="1" dirty="0" smtClean="0"/>
              <a:t>5. 2019 </a:t>
            </a:r>
            <a:r>
              <a:rPr lang="en-US" sz="3200" b="1" dirty="0" smtClean="0"/>
              <a:t>Comparative fishing experiment:</a:t>
            </a:r>
            <a:endParaRPr lang="en-US" sz="3200" b="1" dirty="0"/>
          </a:p>
        </p:txBody>
      </p:sp>
      <p:sp>
        <p:nvSpPr>
          <p:cNvPr id="5" name="Rectangle 4"/>
          <p:cNvSpPr/>
          <p:nvPr/>
        </p:nvSpPr>
        <p:spPr>
          <a:xfrm>
            <a:off x="489974" y="1372356"/>
            <a:ext cx="8315266" cy="4154983"/>
          </a:xfrm>
          <a:prstGeom prst="rect">
            <a:avLst/>
          </a:prstGeom>
        </p:spPr>
        <p:txBody>
          <a:bodyPr wrap="square">
            <a:spAutoFit/>
          </a:bodyPr>
          <a:lstStyle/>
          <a:p>
            <a:pPr marL="285750" indent="-285750">
              <a:buFont typeface="Arial"/>
              <a:buChar char="•"/>
            </a:pPr>
            <a:r>
              <a:rPr lang="en-US" sz="2400" dirty="0" smtClean="0"/>
              <a:t>Catch increases in sub-legal males and mature females are widespread throughout the </a:t>
            </a:r>
            <a:r>
              <a:rPr lang="en-US" sz="2400" dirty="0" err="1" smtClean="0"/>
              <a:t>sGSL</a:t>
            </a:r>
            <a:r>
              <a:rPr lang="en-US" sz="2400" dirty="0" smtClean="0"/>
              <a:t>, but are more concentrated in certain areas.</a:t>
            </a:r>
          </a:p>
          <a:p>
            <a:pPr marL="285750" indent="-285750">
              <a:buFont typeface="Arial"/>
              <a:buChar char="•"/>
            </a:pPr>
            <a:endParaRPr lang="en-US" sz="2400" dirty="0" smtClean="0"/>
          </a:p>
          <a:p>
            <a:pPr marL="285750" indent="-285750">
              <a:buFont typeface="Arial"/>
              <a:buChar char="•"/>
            </a:pPr>
            <a:r>
              <a:rPr lang="en-US" sz="2400" dirty="0" smtClean="0"/>
              <a:t>The pattern for legal-sized males is much more varied. </a:t>
            </a:r>
          </a:p>
          <a:p>
            <a:pPr marL="285750" indent="-285750">
              <a:buFont typeface="Arial"/>
              <a:buChar char="•"/>
            </a:pPr>
            <a:endParaRPr lang="en-US" sz="2400" dirty="0" smtClean="0"/>
          </a:p>
          <a:p>
            <a:pPr marL="285750" indent="-285750">
              <a:buFont typeface="Arial"/>
              <a:buChar char="•"/>
            </a:pPr>
            <a:r>
              <a:rPr lang="en-US" sz="2400" dirty="0"/>
              <a:t>C</a:t>
            </a:r>
            <a:r>
              <a:rPr lang="en-US" sz="2400" dirty="0" smtClean="0"/>
              <a:t>omparative </a:t>
            </a:r>
            <a:r>
              <a:rPr lang="en-US" sz="2400" dirty="0" smtClean="0"/>
              <a:t>fishing stations were not located in areas where large catch increases were </a:t>
            </a:r>
            <a:r>
              <a:rPr lang="en-US" sz="2400" dirty="0" smtClean="0"/>
              <a:t>observed, and so experiment did not reflect changes observed in the rest of the survey.</a:t>
            </a:r>
            <a:endParaRPr lang="en-US" sz="2400" dirty="0" smtClean="0"/>
          </a:p>
          <a:p>
            <a:pPr marL="285750" indent="-285750">
              <a:buFont typeface="Arial"/>
              <a:buChar char="•"/>
            </a:pPr>
            <a:endParaRPr lang="en-US" sz="2400" dirty="0" smtClean="0"/>
          </a:p>
          <a:p>
            <a:pPr marL="285750" indent="-285750">
              <a:buFont typeface="Arial"/>
              <a:buChar char="•"/>
            </a:pPr>
            <a:r>
              <a:rPr lang="en-US" sz="2400" dirty="0" smtClean="0"/>
              <a:t>Increases in </a:t>
            </a:r>
            <a:r>
              <a:rPr lang="en-US" sz="2400" dirty="0" err="1" smtClean="0"/>
              <a:t>catchability</a:t>
            </a:r>
            <a:r>
              <a:rPr lang="en-US" sz="2400" dirty="0" smtClean="0"/>
              <a:t> may vary by bottom type.</a:t>
            </a:r>
            <a:endParaRPr lang="en-US" sz="2400" dirty="0"/>
          </a:p>
        </p:txBody>
      </p:sp>
    </p:spTree>
    <p:extLst>
      <p:ext uri="{BB962C8B-B14F-4D97-AF65-F5344CB8AC3E}">
        <p14:creationId xmlns:p14="http://schemas.microsoft.com/office/powerpoint/2010/main" val="12319331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4867" y="1375307"/>
            <a:ext cx="8229600" cy="2021944"/>
          </a:xfrm>
        </p:spPr>
        <p:txBody>
          <a:bodyPr>
            <a:noAutofit/>
          </a:bodyPr>
          <a:lstStyle/>
          <a:p>
            <a:pPr algn="l"/>
            <a:r>
              <a:rPr lang="en-US" sz="2800" dirty="0" smtClean="0"/>
              <a:t>Why </a:t>
            </a:r>
            <a:r>
              <a:rPr lang="en-US" sz="2800" dirty="0"/>
              <a:t>has the legal-sized male abundance remained so stable between 2018-2020, given the seeming increase in </a:t>
            </a:r>
            <a:r>
              <a:rPr lang="en-US" sz="2800" dirty="0" err="1"/>
              <a:t>catchability</a:t>
            </a:r>
            <a:r>
              <a:rPr lang="en-US" sz="2800" dirty="0"/>
              <a:t> among sub-</a:t>
            </a:r>
            <a:r>
              <a:rPr lang="en-US" sz="2800" dirty="0" err="1"/>
              <a:t>legals</a:t>
            </a:r>
            <a:r>
              <a:rPr lang="en-US" sz="2800" dirty="0"/>
              <a:t> and females?</a:t>
            </a:r>
            <a:endParaRPr lang="en-CA" sz="2800" dirty="0"/>
          </a:p>
        </p:txBody>
      </p:sp>
      <p:sp>
        <p:nvSpPr>
          <p:cNvPr id="4" name="TextBox 3"/>
          <p:cNvSpPr txBox="1"/>
          <p:nvPr/>
        </p:nvSpPr>
        <p:spPr>
          <a:xfrm>
            <a:off x="266700" y="223335"/>
            <a:ext cx="2524099" cy="646331"/>
          </a:xfrm>
          <a:prstGeom prst="rect">
            <a:avLst/>
          </a:prstGeom>
          <a:noFill/>
        </p:spPr>
        <p:txBody>
          <a:bodyPr wrap="none" rtlCol="0">
            <a:spAutoFit/>
          </a:bodyPr>
          <a:lstStyle/>
          <a:p>
            <a:r>
              <a:rPr lang="en-US" sz="3600" b="1" dirty="0" smtClean="0"/>
              <a:t>6. Question</a:t>
            </a:r>
            <a:r>
              <a:rPr lang="en-US" sz="3600" b="1" dirty="0" smtClean="0"/>
              <a:t>:</a:t>
            </a:r>
            <a:endParaRPr lang="en-US" sz="3600" b="1" dirty="0"/>
          </a:p>
        </p:txBody>
      </p:sp>
    </p:spTree>
    <p:extLst>
      <p:ext uri="{BB962C8B-B14F-4D97-AF65-F5344CB8AC3E}">
        <p14:creationId xmlns:p14="http://schemas.microsoft.com/office/powerpoint/2010/main" val="12124141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56606" y="935077"/>
            <a:ext cx="8650328" cy="5584256"/>
          </a:xfrm>
        </p:spPr>
        <p:txBody>
          <a:bodyPr vert="horz" lIns="91440" tIns="45720" rIns="91440" bIns="45720" rtlCol="0" anchor="t">
            <a:noAutofit/>
          </a:bodyPr>
          <a:lstStyle/>
          <a:p>
            <a:pPr marL="0" indent="0">
              <a:buNone/>
            </a:pPr>
            <a:r>
              <a:rPr lang="en-US" sz="2400" dirty="0"/>
              <a:t>There are </a:t>
            </a:r>
            <a:r>
              <a:rPr lang="en-US" sz="2400" dirty="0" smtClean="0"/>
              <a:t>a few </a:t>
            </a:r>
            <a:r>
              <a:rPr lang="en-US" sz="2400" b="1" dirty="0"/>
              <a:t>hypotheses </a:t>
            </a:r>
            <a:r>
              <a:rPr lang="en-US" sz="2400" dirty="0"/>
              <a:t>regarding legal-sized male abundance not following the sub-legal increase in 2019:</a:t>
            </a:r>
          </a:p>
          <a:p>
            <a:pPr marL="0" indent="0">
              <a:buNone/>
            </a:pPr>
            <a:endParaRPr lang="en-US" sz="2400" dirty="0"/>
          </a:p>
          <a:p>
            <a:pPr marL="514350" indent="-514350">
              <a:buFont typeface="+mj-lt"/>
              <a:buAutoNum type="arabicPeriod"/>
            </a:pPr>
            <a:r>
              <a:rPr lang="en-US" sz="2400" b="1" dirty="0"/>
              <a:t>Catchability</a:t>
            </a:r>
            <a:r>
              <a:rPr lang="en-US" sz="2400" dirty="0"/>
              <a:t> increase is present among </a:t>
            </a:r>
            <a:r>
              <a:rPr lang="en-US" sz="2400" b="1" dirty="0"/>
              <a:t>sub-legal crab </a:t>
            </a:r>
            <a:r>
              <a:rPr lang="en-US" sz="2400" dirty="0"/>
              <a:t>sizes only.</a:t>
            </a:r>
            <a:endParaRPr lang="en-US" sz="2400" dirty="0">
              <a:cs typeface="Calibri"/>
            </a:endParaRPr>
          </a:p>
          <a:p>
            <a:pPr lvl="1"/>
            <a:r>
              <a:rPr lang="mr-IN" sz="2400" dirty="0">
                <a:cs typeface="Mangal"/>
              </a:rPr>
              <a:t>…</a:t>
            </a:r>
            <a:r>
              <a:rPr lang="en-CA" sz="2400" dirty="0"/>
              <a:t> but </a:t>
            </a:r>
            <a:r>
              <a:rPr lang="en-US" sz="2400" dirty="0"/>
              <a:t>why would there be a 30-40% contrast in the relative catchability between 80-90mm crab and their legal-sized counterparts</a:t>
            </a:r>
            <a:r>
              <a:rPr lang="en-US" sz="2400" dirty="0" smtClean="0"/>
              <a:t>?</a:t>
            </a:r>
            <a:endParaRPr lang="en-US" sz="2400" dirty="0"/>
          </a:p>
          <a:p>
            <a:pPr marL="514350" indent="-514350">
              <a:buFont typeface="+mj-lt"/>
              <a:buAutoNum type="arabicPeriod"/>
            </a:pPr>
            <a:r>
              <a:rPr lang="en-US" sz="2400" dirty="0"/>
              <a:t>Significant </a:t>
            </a:r>
            <a:r>
              <a:rPr lang="en-US" sz="2400" b="1" dirty="0"/>
              <a:t>increase in mortality </a:t>
            </a:r>
            <a:r>
              <a:rPr lang="en-US" sz="2400" dirty="0"/>
              <a:t>among </a:t>
            </a:r>
            <a:r>
              <a:rPr lang="en-US" sz="2400" b="1" dirty="0"/>
              <a:t>legal-sized males </a:t>
            </a:r>
            <a:r>
              <a:rPr lang="en-US" sz="2400" dirty="0"/>
              <a:t>in 2019 and 2020, relative to 2018.</a:t>
            </a:r>
            <a:endParaRPr lang="en-US" sz="2400" dirty="0">
              <a:cs typeface="Calibri"/>
            </a:endParaRPr>
          </a:p>
          <a:p>
            <a:pPr lvl="1"/>
            <a:r>
              <a:rPr lang="en-US" sz="2400" dirty="0" smtClean="0"/>
              <a:t>Are large</a:t>
            </a:r>
            <a:r>
              <a:rPr lang="en-US" sz="2400" dirty="0"/>
              <a:t>-scale spatial redistributions of fleet fishing </a:t>
            </a:r>
            <a:r>
              <a:rPr lang="en-US" sz="2400" dirty="0" smtClean="0"/>
              <a:t>effort leading to large increases in discard mortality?</a:t>
            </a:r>
          </a:p>
          <a:p>
            <a:pPr marL="514350" indent="-514350">
              <a:buFont typeface="+mj-lt"/>
              <a:buAutoNum type="arabicPeriod"/>
            </a:pPr>
            <a:r>
              <a:rPr lang="en-US" sz="2400" dirty="0" err="1" smtClean="0"/>
              <a:t>Catchability</a:t>
            </a:r>
            <a:r>
              <a:rPr lang="en-US" sz="2400" dirty="0" smtClean="0"/>
              <a:t> increases are </a:t>
            </a:r>
            <a:r>
              <a:rPr lang="en-US" sz="2400" b="1" dirty="0" smtClean="0"/>
              <a:t>local effects </a:t>
            </a:r>
            <a:r>
              <a:rPr lang="en-US" sz="2400" dirty="0" smtClean="0"/>
              <a:t>that</a:t>
            </a:r>
            <a:r>
              <a:rPr lang="en-US" sz="2400" dirty="0" smtClean="0"/>
              <a:t> tend to coincide with regions </a:t>
            </a:r>
            <a:r>
              <a:rPr lang="en-US" sz="2400" dirty="0" smtClean="0"/>
              <a:t>with high </a:t>
            </a:r>
            <a:r>
              <a:rPr lang="en-US" sz="2400" dirty="0" smtClean="0"/>
              <a:t>intermediate 35-95mm crab abundance, but less so for legal-size males.</a:t>
            </a:r>
            <a:endParaRPr lang="en-US" sz="2400" dirty="0"/>
          </a:p>
        </p:txBody>
      </p:sp>
      <p:sp>
        <p:nvSpPr>
          <p:cNvPr id="4" name="TextBox 3"/>
          <p:cNvSpPr txBox="1"/>
          <p:nvPr/>
        </p:nvSpPr>
        <p:spPr>
          <a:xfrm>
            <a:off x="258233" y="172535"/>
            <a:ext cx="2492389" cy="584776"/>
          </a:xfrm>
          <a:prstGeom prst="rect">
            <a:avLst/>
          </a:prstGeom>
          <a:noFill/>
        </p:spPr>
        <p:txBody>
          <a:bodyPr wrap="none" rtlCol="0">
            <a:spAutoFit/>
          </a:bodyPr>
          <a:lstStyle/>
          <a:p>
            <a:r>
              <a:rPr lang="en-US" sz="3200" b="1" dirty="0" smtClean="0"/>
              <a:t>6. Discussion</a:t>
            </a:r>
            <a:r>
              <a:rPr lang="en-US" sz="3200" b="1" dirty="0"/>
              <a:t>:</a:t>
            </a:r>
          </a:p>
        </p:txBody>
      </p:sp>
    </p:spTree>
    <p:extLst>
      <p:ext uri="{BB962C8B-B14F-4D97-AF65-F5344CB8AC3E}">
        <p14:creationId xmlns:p14="http://schemas.microsoft.com/office/powerpoint/2010/main" val="36398456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807" y="190866"/>
            <a:ext cx="8229600" cy="661086"/>
          </a:xfrm>
        </p:spPr>
        <p:txBody>
          <a:bodyPr>
            <a:normAutofit/>
          </a:bodyPr>
          <a:lstStyle/>
          <a:p>
            <a:pPr algn="l"/>
            <a:r>
              <a:rPr lang="en-US" sz="3200" b="1" dirty="0" smtClean="0"/>
              <a:t>7. Conclusions</a:t>
            </a:r>
            <a:r>
              <a:rPr lang="en-US" sz="3200" b="1" dirty="0"/>
              <a:t>:</a:t>
            </a:r>
            <a:endParaRPr lang="en-CA" sz="3200" b="1" dirty="0"/>
          </a:p>
        </p:txBody>
      </p:sp>
      <p:sp>
        <p:nvSpPr>
          <p:cNvPr id="3" name="Content Placeholder 2"/>
          <p:cNvSpPr>
            <a:spLocks noGrp="1"/>
          </p:cNvSpPr>
          <p:nvPr>
            <p:ph idx="1"/>
          </p:nvPr>
        </p:nvSpPr>
        <p:spPr>
          <a:xfrm>
            <a:off x="310913" y="948518"/>
            <a:ext cx="8661735" cy="5215216"/>
          </a:xfrm>
        </p:spPr>
        <p:txBody>
          <a:bodyPr vert="horz" lIns="91440" tIns="45720" rIns="91440" bIns="45720" rtlCol="0" anchor="t">
            <a:noAutofit/>
          </a:bodyPr>
          <a:lstStyle/>
          <a:p>
            <a:r>
              <a:rPr lang="en-CA" sz="1800" dirty="0" smtClean="0"/>
              <a:t>Protocol changes seeking to control the passive trawling phase in 2020 </a:t>
            </a:r>
            <a:r>
              <a:rPr lang="fr-CA" sz="1800" dirty="0" err="1" smtClean="0"/>
              <a:t>did</a:t>
            </a:r>
            <a:r>
              <a:rPr lang="fr-CA" sz="1800" dirty="0" smtClean="0"/>
              <a:t> not </a:t>
            </a:r>
            <a:r>
              <a:rPr lang="fr-CA" sz="1800" dirty="0" err="1" smtClean="0"/>
              <a:t>diminish</a:t>
            </a:r>
            <a:r>
              <a:rPr lang="fr-CA" sz="1800" dirty="0" smtClean="0"/>
              <a:t> the duration of the phase </a:t>
            </a:r>
            <a:r>
              <a:rPr lang="fr-CA" sz="1800" dirty="0" err="1" smtClean="0"/>
              <a:t>with</a:t>
            </a:r>
            <a:r>
              <a:rPr lang="fr-CA" sz="1800" dirty="0" smtClean="0"/>
              <a:t> respect to 2019.</a:t>
            </a:r>
            <a:endParaRPr lang="en-US" sz="1700" dirty="0"/>
          </a:p>
          <a:p>
            <a:endParaRPr lang="en-US" sz="1700" dirty="0"/>
          </a:p>
          <a:p>
            <a:r>
              <a:rPr lang="en-CA" sz="1800" dirty="0" smtClean="0"/>
              <a:t>2019 </a:t>
            </a:r>
            <a:r>
              <a:rPr lang="en-CA" sz="1800" dirty="0"/>
              <a:t>and 2020 size-distributions were strikingly similar, except for a large recruitment increase of instar VII (~30mm</a:t>
            </a:r>
            <a:r>
              <a:rPr lang="en-CA" sz="1800" dirty="0" smtClean="0"/>
              <a:t>) and a slight decrease among sub-</a:t>
            </a:r>
            <a:r>
              <a:rPr lang="en-CA" sz="1800" dirty="0" err="1" smtClean="0"/>
              <a:t>legals</a:t>
            </a:r>
            <a:r>
              <a:rPr lang="en-CA" sz="1800" dirty="0" smtClean="0"/>
              <a:t>. </a:t>
            </a:r>
            <a:endParaRPr lang="en-CA" sz="1800" dirty="0"/>
          </a:p>
          <a:p>
            <a:endParaRPr lang="en-US" sz="1700" dirty="0"/>
          </a:p>
          <a:p>
            <a:r>
              <a:rPr lang="en-US" sz="1700" dirty="0"/>
              <a:t>The lack </a:t>
            </a:r>
            <a:r>
              <a:rPr lang="en-US" sz="1700" dirty="0" smtClean="0"/>
              <a:t>of </a:t>
            </a:r>
            <a:r>
              <a:rPr lang="en-US" sz="1700" dirty="0"/>
              <a:t>dynamics among legal-sized males </a:t>
            </a:r>
            <a:r>
              <a:rPr lang="en-US" sz="1700" dirty="0" smtClean="0"/>
              <a:t>from 2018 to 2020 is perplexing. Explaining this apparent stability requires </a:t>
            </a:r>
            <a:r>
              <a:rPr lang="en-US" sz="1700" dirty="0"/>
              <a:t>resolution </a:t>
            </a:r>
            <a:r>
              <a:rPr lang="en-US" sz="1700" dirty="0" smtClean="0"/>
              <a:t>between the </a:t>
            </a:r>
            <a:r>
              <a:rPr lang="en-US" sz="1700" dirty="0"/>
              <a:t>competing hypotheses of constant </a:t>
            </a:r>
            <a:r>
              <a:rPr lang="en-US" sz="1700" dirty="0" err="1" smtClean="0"/>
              <a:t>catchability</a:t>
            </a:r>
            <a:r>
              <a:rPr lang="en-US" sz="1700" dirty="0" smtClean="0"/>
              <a:t>, </a:t>
            </a:r>
            <a:r>
              <a:rPr lang="en-US" sz="1700" dirty="0" smtClean="0"/>
              <a:t>strong </a:t>
            </a:r>
            <a:r>
              <a:rPr lang="en-US" sz="1700" dirty="0" smtClean="0"/>
              <a:t>increase in mortality from 2018 to </a:t>
            </a:r>
            <a:r>
              <a:rPr lang="en-US" sz="1700" dirty="0" smtClean="0"/>
              <a:t>2019, or spatial </a:t>
            </a:r>
            <a:r>
              <a:rPr lang="en-US" sz="1700" dirty="0" err="1" smtClean="0"/>
              <a:t>catchability</a:t>
            </a:r>
            <a:r>
              <a:rPr lang="en-US" sz="1700" dirty="0" smtClean="0"/>
              <a:t> increases which have tended to occur over female and sub-legal male crab, but less so over legal-sized male crab.</a:t>
            </a:r>
          </a:p>
          <a:p>
            <a:endParaRPr lang="en-US" sz="1700" dirty="0" smtClean="0"/>
          </a:p>
          <a:p>
            <a:r>
              <a:rPr lang="en-US" sz="1800" dirty="0"/>
              <a:t>The survey time series is inconsistent, at least for sub-legal males and mature females, at the juncture of the vessel change in 2019.</a:t>
            </a:r>
          </a:p>
          <a:p>
            <a:endParaRPr lang="en-US" sz="1700" dirty="0" smtClean="0">
              <a:cs typeface="Calibri"/>
            </a:endParaRPr>
          </a:p>
          <a:p>
            <a:r>
              <a:rPr lang="en-US" sz="1800" dirty="0"/>
              <a:t>Predicted recruitment levels for 2020 and 2021 are likely to be inflated, and risk curves are likely underestimate the stated </a:t>
            </a:r>
            <a:r>
              <a:rPr lang="en-US" sz="1800" dirty="0" err="1" smtClean="0"/>
              <a:t>exceedance</a:t>
            </a:r>
            <a:r>
              <a:rPr lang="en-US" sz="1800" dirty="0" smtClean="0"/>
              <a:t> </a:t>
            </a:r>
            <a:r>
              <a:rPr lang="en-US" sz="1800" dirty="0"/>
              <a:t>probabilities</a:t>
            </a:r>
            <a:r>
              <a:rPr lang="en-US" sz="1800" dirty="0" smtClean="0"/>
              <a:t>.</a:t>
            </a:r>
            <a:endParaRPr lang="en-US" sz="1800" dirty="0">
              <a:cs typeface="Calibri"/>
            </a:endParaRPr>
          </a:p>
        </p:txBody>
      </p:sp>
    </p:spTree>
    <p:extLst>
      <p:ext uri="{BB962C8B-B14F-4D97-AF65-F5344CB8AC3E}">
        <p14:creationId xmlns:p14="http://schemas.microsoft.com/office/powerpoint/2010/main" val="14548998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649" y="274638"/>
            <a:ext cx="8229600" cy="821250"/>
          </a:xfrm>
        </p:spPr>
        <p:txBody>
          <a:bodyPr>
            <a:normAutofit/>
          </a:bodyPr>
          <a:lstStyle/>
          <a:p>
            <a:pPr algn="l"/>
            <a:r>
              <a:rPr lang="en-US" sz="3600" b="1" dirty="0" smtClean="0"/>
              <a:t>1. Population </a:t>
            </a:r>
            <a:r>
              <a:rPr lang="en-US" sz="3600" b="1" dirty="0"/>
              <a:t>Indices:</a:t>
            </a:r>
            <a:endParaRPr lang="en-US" sz="3600" dirty="0"/>
          </a:p>
        </p:txBody>
      </p:sp>
      <p:sp>
        <p:nvSpPr>
          <p:cNvPr id="3" name="Content Placeholder 2"/>
          <p:cNvSpPr>
            <a:spLocks noGrp="1"/>
          </p:cNvSpPr>
          <p:nvPr>
            <p:ph idx="1"/>
          </p:nvPr>
        </p:nvSpPr>
        <p:spPr>
          <a:xfrm>
            <a:off x="209185" y="1427685"/>
            <a:ext cx="8570748" cy="4425366"/>
          </a:xfrm>
        </p:spPr>
        <p:txBody>
          <a:bodyPr>
            <a:noAutofit/>
          </a:bodyPr>
          <a:lstStyle/>
          <a:p>
            <a:r>
              <a:rPr lang="en-US" sz="2600" dirty="0"/>
              <a:t>Good measures of abundance or biomass allows for </a:t>
            </a:r>
            <a:r>
              <a:rPr lang="en-US" sz="2600" b="1" i="1" dirty="0"/>
              <a:t>meaningful comparisons </a:t>
            </a:r>
            <a:r>
              <a:rPr lang="en-US" sz="2600" dirty="0"/>
              <a:t>of population levels between different regions and/or from one year to the next.</a:t>
            </a:r>
          </a:p>
          <a:p>
            <a:endParaRPr lang="en-CA" sz="2600" dirty="0"/>
          </a:p>
          <a:p>
            <a:pPr lvl="0"/>
            <a:r>
              <a:rPr lang="en-US" sz="2600" dirty="0"/>
              <a:t>Factors which </a:t>
            </a:r>
            <a:r>
              <a:rPr lang="en-US" sz="2600" b="1" dirty="0"/>
              <a:t>systematically bias </a:t>
            </a:r>
            <a:r>
              <a:rPr lang="en-US" sz="2600" dirty="0"/>
              <a:t>or skew catch observations need to be </a:t>
            </a:r>
            <a:r>
              <a:rPr lang="en-US" sz="2600" dirty="0" smtClean="0"/>
              <a:t>either </a:t>
            </a:r>
            <a:r>
              <a:rPr lang="en-US" sz="2600" b="1" dirty="0" smtClean="0"/>
              <a:t>controlled</a:t>
            </a:r>
            <a:r>
              <a:rPr lang="en-US" sz="2600" dirty="0" smtClean="0"/>
              <a:t> </a:t>
            </a:r>
            <a:r>
              <a:rPr lang="en-US" sz="2600" dirty="0"/>
              <a:t>or </a:t>
            </a:r>
            <a:r>
              <a:rPr lang="en-US" sz="2600" dirty="0" smtClean="0"/>
              <a:t>otherwise </a:t>
            </a:r>
            <a:r>
              <a:rPr lang="en-US" sz="2600" b="1" dirty="0" smtClean="0"/>
              <a:t>accounted</a:t>
            </a:r>
            <a:r>
              <a:rPr lang="en-US" sz="2600" dirty="0" smtClean="0"/>
              <a:t> </a:t>
            </a:r>
            <a:r>
              <a:rPr lang="en-US" sz="2600" dirty="0"/>
              <a:t>for.</a:t>
            </a:r>
          </a:p>
          <a:p>
            <a:pPr lvl="0"/>
            <a:endParaRPr lang="en-US" sz="2600" dirty="0"/>
          </a:p>
          <a:p>
            <a:pPr lvl="0"/>
            <a:r>
              <a:rPr lang="en-US" sz="2600" b="1" dirty="0"/>
              <a:t>Control</a:t>
            </a:r>
            <a:r>
              <a:rPr lang="en-US" sz="2600" dirty="0"/>
              <a:t> of identified factors is achieved through the implementation of robust </a:t>
            </a:r>
            <a:r>
              <a:rPr lang="en-US" sz="2600" b="1" dirty="0"/>
              <a:t>sampling protocols</a:t>
            </a:r>
            <a:r>
              <a:rPr lang="en-US" sz="2600" dirty="0"/>
              <a:t>. </a:t>
            </a:r>
          </a:p>
        </p:txBody>
      </p:sp>
      <p:sp>
        <p:nvSpPr>
          <p:cNvPr id="4" name="TextBox 3"/>
          <p:cNvSpPr txBox="1"/>
          <p:nvPr/>
        </p:nvSpPr>
        <p:spPr>
          <a:xfrm>
            <a:off x="5057649" y="6378244"/>
            <a:ext cx="3950120" cy="369332"/>
          </a:xfrm>
          <a:prstGeom prst="rect">
            <a:avLst/>
          </a:prstGeom>
          <a:noFill/>
        </p:spPr>
        <p:txBody>
          <a:bodyPr wrap="none" rtlCol="0">
            <a:spAutoFit/>
          </a:bodyPr>
          <a:lstStyle/>
          <a:p>
            <a:r>
              <a:rPr lang="en-US" i="1"/>
              <a:t>DFO Regional Assessment Process, 2020</a:t>
            </a:r>
          </a:p>
        </p:txBody>
      </p:sp>
    </p:spTree>
    <p:extLst>
      <p:ext uri="{BB962C8B-B14F-4D97-AF65-F5344CB8AC3E}">
        <p14:creationId xmlns:p14="http://schemas.microsoft.com/office/powerpoint/2010/main" val="401268827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649" y="274638"/>
            <a:ext cx="8229600" cy="821250"/>
          </a:xfrm>
        </p:spPr>
        <p:txBody>
          <a:bodyPr>
            <a:normAutofit/>
          </a:bodyPr>
          <a:lstStyle/>
          <a:p>
            <a:pPr algn="l"/>
            <a:r>
              <a:rPr lang="en-US" sz="3600" b="1" dirty="0" smtClean="0"/>
              <a:t>1. Population </a:t>
            </a:r>
            <a:r>
              <a:rPr lang="en-US" sz="3600" b="1" dirty="0"/>
              <a:t>Indices:</a:t>
            </a:r>
            <a:endParaRPr lang="en-US" sz="3600" dirty="0"/>
          </a:p>
        </p:txBody>
      </p:sp>
      <p:sp>
        <p:nvSpPr>
          <p:cNvPr id="3" name="Content Placeholder 2"/>
          <p:cNvSpPr>
            <a:spLocks noGrp="1"/>
          </p:cNvSpPr>
          <p:nvPr>
            <p:ph idx="1"/>
          </p:nvPr>
        </p:nvSpPr>
        <p:spPr>
          <a:xfrm>
            <a:off x="357415" y="1646725"/>
            <a:ext cx="8331831" cy="3766655"/>
          </a:xfrm>
        </p:spPr>
        <p:txBody>
          <a:bodyPr>
            <a:noAutofit/>
          </a:bodyPr>
          <a:lstStyle/>
          <a:p>
            <a:pPr lvl="0"/>
            <a:r>
              <a:rPr lang="en-US" sz="2600" b="1"/>
              <a:t>Uncontrolled factors </a:t>
            </a:r>
            <a:r>
              <a:rPr lang="en-US" sz="2600"/>
              <a:t>need to be identified, quantified or otherwise accounted for, in order to standardize catches.</a:t>
            </a:r>
          </a:p>
          <a:p>
            <a:pPr lvl="0"/>
            <a:endParaRPr lang="en-CA" sz="2600"/>
          </a:p>
          <a:p>
            <a:pPr lvl="0"/>
            <a:r>
              <a:rPr lang="en-US" sz="2600" b="1"/>
              <a:t>Failure</a:t>
            </a:r>
            <a:r>
              <a:rPr lang="en-US" sz="2600"/>
              <a:t> to account for influential factors can lead to indices with </a:t>
            </a:r>
            <a:r>
              <a:rPr lang="en-US" sz="2600" b="1"/>
              <a:t>misleading</a:t>
            </a:r>
            <a:r>
              <a:rPr lang="en-US" sz="2600"/>
              <a:t> regional or annual changes, reflecting changes in the factors themselves rather than true changes in population abundance or biomass.</a:t>
            </a:r>
            <a:endParaRPr lang="en-CA" sz="2600"/>
          </a:p>
        </p:txBody>
      </p:sp>
      <p:sp>
        <p:nvSpPr>
          <p:cNvPr id="4" name="TextBox 3"/>
          <p:cNvSpPr txBox="1"/>
          <p:nvPr/>
        </p:nvSpPr>
        <p:spPr>
          <a:xfrm>
            <a:off x="5057649" y="6356720"/>
            <a:ext cx="3950120" cy="369332"/>
          </a:xfrm>
          <a:prstGeom prst="rect">
            <a:avLst/>
          </a:prstGeom>
          <a:noFill/>
        </p:spPr>
        <p:txBody>
          <a:bodyPr wrap="none" rtlCol="0">
            <a:spAutoFit/>
          </a:bodyPr>
          <a:lstStyle/>
          <a:p>
            <a:r>
              <a:rPr lang="en-US" i="1"/>
              <a:t>DFO Regional Assessment Process, 2020</a:t>
            </a:r>
          </a:p>
        </p:txBody>
      </p:sp>
    </p:spTree>
    <p:extLst>
      <p:ext uri="{BB962C8B-B14F-4D97-AF65-F5344CB8AC3E}">
        <p14:creationId xmlns:p14="http://schemas.microsoft.com/office/powerpoint/2010/main" val="377597065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4874" y="207800"/>
            <a:ext cx="8317984" cy="556056"/>
          </a:xfrm>
        </p:spPr>
        <p:txBody>
          <a:bodyPr>
            <a:noAutofit/>
          </a:bodyPr>
          <a:lstStyle/>
          <a:p>
            <a:pPr algn="l"/>
            <a:r>
              <a:rPr lang="en-US" sz="3600" b="1" dirty="0" smtClean="0"/>
              <a:t>2. Size</a:t>
            </a:r>
            <a:r>
              <a:rPr lang="en-US" sz="3600" b="1" dirty="0"/>
              <a:t>-frequencies: 2018 versus 2019 </a:t>
            </a:r>
            <a:endParaRPr lang="en-CA" sz="3600" b="1" dirty="0"/>
          </a:p>
        </p:txBody>
      </p:sp>
      <p:pic>
        <p:nvPicPr>
          <p:cNvPr id="4" name="Content Placeholder 3" descr="Macintosh HD:Users:crustacean:Desktop:Stock-Assessment-2020:LF Snow Crab Males 2018-2019 Overlay.pdf"/>
          <p:cNvPicPr>
            <a:picLocks noGrp="1"/>
          </p:cNvPicPr>
          <p:nvPr>
            <p:ph idx="1"/>
          </p:nvPr>
        </p:nvPicPr>
        <p:blipFill rotWithShape="1">
          <a:blip r:embed="rId3">
            <a:extLst>
              <a:ext uri="{28A0092B-C50C-407E-A947-70E740481C1C}">
                <a14:useLocalDpi xmlns:a14="http://schemas.microsoft.com/office/drawing/2010/main" val="0"/>
              </a:ext>
            </a:extLst>
          </a:blip>
          <a:srcRect l="-4348" t="6499" r="4348" b="3984"/>
          <a:stretch/>
        </p:blipFill>
        <p:spPr bwMode="auto">
          <a:xfrm>
            <a:off x="2206300" y="1269048"/>
            <a:ext cx="6937700" cy="5588952"/>
          </a:xfrm>
          <a:prstGeom prst="rect">
            <a:avLst/>
          </a:prstGeom>
          <a:noFill/>
          <a:ln>
            <a:noFill/>
          </a:ln>
        </p:spPr>
      </p:pic>
      <p:sp>
        <p:nvSpPr>
          <p:cNvPr id="3" name="TextBox 2"/>
          <p:cNvSpPr txBox="1"/>
          <p:nvPr/>
        </p:nvSpPr>
        <p:spPr>
          <a:xfrm>
            <a:off x="5411840" y="866298"/>
            <a:ext cx="1065165" cy="523220"/>
          </a:xfrm>
          <a:prstGeom prst="rect">
            <a:avLst/>
          </a:prstGeom>
          <a:noFill/>
        </p:spPr>
        <p:txBody>
          <a:bodyPr wrap="none" rtlCol="0">
            <a:spAutoFit/>
          </a:bodyPr>
          <a:lstStyle/>
          <a:p>
            <a:r>
              <a:rPr lang="en-US" sz="2800"/>
              <a:t>Males</a:t>
            </a:r>
          </a:p>
        </p:txBody>
      </p:sp>
      <p:sp>
        <p:nvSpPr>
          <p:cNvPr id="6" name="TextBox 5"/>
          <p:cNvSpPr txBox="1"/>
          <p:nvPr/>
        </p:nvSpPr>
        <p:spPr>
          <a:xfrm>
            <a:off x="114655" y="1396013"/>
            <a:ext cx="2854476" cy="1754327"/>
          </a:xfrm>
          <a:prstGeom prst="rect">
            <a:avLst/>
          </a:prstGeom>
          <a:noFill/>
        </p:spPr>
        <p:txBody>
          <a:bodyPr wrap="square" rtlCol="0">
            <a:spAutoFit/>
          </a:bodyPr>
          <a:lstStyle/>
          <a:p>
            <a:pPr marL="285750" indent="-285750">
              <a:buFont typeface="Arial"/>
              <a:buChar char="•"/>
            </a:pPr>
            <a:r>
              <a:rPr lang="en-US" dirty="0"/>
              <a:t>Increase of 30-40% over sizes 35-95mm in 2019.</a:t>
            </a:r>
          </a:p>
          <a:p>
            <a:pPr marL="285750" indent="-285750">
              <a:buFont typeface="Arial"/>
              <a:buChar char="•"/>
            </a:pPr>
            <a:r>
              <a:rPr lang="en-US" dirty="0"/>
              <a:t>Little change for larger crab (&gt;= 95mm).</a:t>
            </a:r>
          </a:p>
          <a:p>
            <a:pPr marL="285750" indent="-285750">
              <a:buFont typeface="Arial"/>
              <a:buChar char="•"/>
            </a:pPr>
            <a:r>
              <a:rPr lang="en-US" dirty="0"/>
              <a:t>Large increases for first 2 visible instars (&lt;25mm).</a:t>
            </a:r>
          </a:p>
        </p:txBody>
      </p:sp>
    </p:spTree>
    <p:extLst>
      <p:ext uri="{BB962C8B-B14F-4D97-AF65-F5344CB8AC3E}">
        <p14:creationId xmlns:p14="http://schemas.microsoft.com/office/powerpoint/2010/main" val="195294255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cintosh HD:Users:crustacean:Desktop:Stock-Assessment-2020:LF Snow Crab 2018-2019 Overlay.pdf"/>
          <p:cNvPicPr/>
          <p:nvPr/>
        </p:nvPicPr>
        <p:blipFill rotWithShape="1">
          <a:blip r:embed="rId3">
            <a:extLst>
              <a:ext uri="{28A0092B-C50C-407E-A947-70E740481C1C}">
                <a14:useLocalDpi xmlns:a14="http://schemas.microsoft.com/office/drawing/2010/main" val="0"/>
              </a:ext>
            </a:extLst>
          </a:blip>
          <a:srcRect t="5718" b="5718"/>
          <a:stretch/>
        </p:blipFill>
        <p:spPr bwMode="auto">
          <a:xfrm>
            <a:off x="2736850" y="1234440"/>
            <a:ext cx="6407150" cy="5623560"/>
          </a:xfrm>
          <a:prstGeom prst="rect">
            <a:avLst/>
          </a:prstGeom>
          <a:noFill/>
          <a:ln>
            <a:noFill/>
          </a:ln>
        </p:spPr>
      </p:pic>
      <p:sp>
        <p:nvSpPr>
          <p:cNvPr id="4" name="TextBox 3"/>
          <p:cNvSpPr txBox="1"/>
          <p:nvPr/>
        </p:nvSpPr>
        <p:spPr>
          <a:xfrm>
            <a:off x="5162096" y="866298"/>
            <a:ext cx="1388646" cy="523220"/>
          </a:xfrm>
          <a:prstGeom prst="rect">
            <a:avLst/>
          </a:prstGeom>
          <a:noFill/>
        </p:spPr>
        <p:txBody>
          <a:bodyPr wrap="none" rtlCol="0">
            <a:spAutoFit/>
          </a:bodyPr>
          <a:lstStyle/>
          <a:p>
            <a:r>
              <a:rPr lang="en-US" sz="2800"/>
              <a:t>Females</a:t>
            </a:r>
          </a:p>
        </p:txBody>
      </p:sp>
      <p:sp>
        <p:nvSpPr>
          <p:cNvPr id="6" name="Title 1"/>
          <p:cNvSpPr>
            <a:spLocks noGrp="1"/>
          </p:cNvSpPr>
          <p:nvPr>
            <p:ph type="title"/>
          </p:nvPr>
        </p:nvSpPr>
        <p:spPr>
          <a:xfrm>
            <a:off x="294874" y="207800"/>
            <a:ext cx="8317984" cy="556056"/>
          </a:xfrm>
        </p:spPr>
        <p:txBody>
          <a:bodyPr>
            <a:noAutofit/>
          </a:bodyPr>
          <a:lstStyle/>
          <a:p>
            <a:pPr algn="l"/>
            <a:r>
              <a:rPr lang="en-US" sz="3600" b="1" dirty="0" smtClean="0"/>
              <a:t>2. Size</a:t>
            </a:r>
            <a:r>
              <a:rPr lang="en-US" sz="3600" b="1" dirty="0"/>
              <a:t>-frequencies: 2018 versus 2019 </a:t>
            </a:r>
            <a:endParaRPr lang="en-CA" sz="3600" b="1" dirty="0"/>
          </a:p>
        </p:txBody>
      </p:sp>
      <p:sp>
        <p:nvSpPr>
          <p:cNvPr id="7" name="TextBox 6"/>
          <p:cNvSpPr txBox="1"/>
          <p:nvPr/>
        </p:nvSpPr>
        <p:spPr>
          <a:xfrm>
            <a:off x="293540" y="1932018"/>
            <a:ext cx="2757716" cy="2308324"/>
          </a:xfrm>
          <a:prstGeom prst="rect">
            <a:avLst/>
          </a:prstGeom>
          <a:noFill/>
        </p:spPr>
        <p:txBody>
          <a:bodyPr wrap="square" rtlCol="0">
            <a:spAutoFit/>
          </a:bodyPr>
          <a:lstStyle/>
          <a:p>
            <a:r>
              <a:rPr lang="en-US"/>
              <a:t>Same pattern as sub-legal males:</a:t>
            </a:r>
          </a:p>
          <a:p>
            <a:pPr marL="285750" indent="-285750">
              <a:buFont typeface="Arial"/>
              <a:buChar char="•"/>
            </a:pPr>
            <a:r>
              <a:rPr lang="en-US"/>
              <a:t>Large increases for first 2 visible instars (&lt;25mm).</a:t>
            </a:r>
          </a:p>
          <a:p>
            <a:pPr marL="285750" indent="-285750">
              <a:buFont typeface="Arial"/>
              <a:buChar char="•"/>
            </a:pPr>
            <a:r>
              <a:rPr lang="en-US"/>
              <a:t>Increase ~40% among immature and mature females.</a:t>
            </a:r>
          </a:p>
        </p:txBody>
      </p:sp>
    </p:spTree>
    <p:extLst>
      <p:ext uri="{BB962C8B-B14F-4D97-AF65-F5344CB8AC3E}">
        <p14:creationId xmlns:p14="http://schemas.microsoft.com/office/powerpoint/2010/main" val="111906034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4000" y="223838"/>
            <a:ext cx="8229600" cy="580495"/>
          </a:xfrm>
        </p:spPr>
        <p:txBody>
          <a:bodyPr>
            <a:normAutofit/>
          </a:bodyPr>
          <a:lstStyle/>
          <a:p>
            <a:pPr algn="l"/>
            <a:r>
              <a:rPr lang="en-US" sz="3200" b="1" dirty="0" smtClean="0"/>
              <a:t>3. Passive </a:t>
            </a:r>
            <a:r>
              <a:rPr lang="en-US" sz="3200" b="1" dirty="0"/>
              <a:t>trawling phase </a:t>
            </a:r>
            <a:r>
              <a:rPr lang="en-US" sz="3200" b="1" dirty="0" smtClean="0"/>
              <a:t>update:</a:t>
            </a:r>
            <a:endParaRPr lang="en-US" sz="3200" b="1" dirty="0"/>
          </a:p>
        </p:txBody>
      </p:sp>
      <p:pic>
        <p:nvPicPr>
          <p:cNvPr id="5" name="Picture 4"/>
          <p:cNvPicPr/>
          <p:nvPr/>
        </p:nvPicPr>
        <p:blipFill>
          <a:blip r:embed="rId3">
            <a:extLst>
              <a:ext uri="{28A0092B-C50C-407E-A947-70E740481C1C}">
                <a14:useLocalDpi xmlns:a14="http://schemas.microsoft.com/office/drawing/2010/main" val="0"/>
              </a:ext>
            </a:extLst>
          </a:blip>
          <a:srcRect/>
          <a:stretch>
            <a:fillRect/>
          </a:stretch>
        </p:blipFill>
        <p:spPr bwMode="auto">
          <a:xfrm>
            <a:off x="1291922" y="1028095"/>
            <a:ext cx="6485316" cy="5721048"/>
          </a:xfrm>
          <a:prstGeom prst="rect">
            <a:avLst/>
          </a:prstGeom>
          <a:noFill/>
        </p:spPr>
      </p:pic>
    </p:spTree>
    <p:extLst>
      <p:ext uri="{BB962C8B-B14F-4D97-AF65-F5344CB8AC3E}">
        <p14:creationId xmlns:p14="http://schemas.microsoft.com/office/powerpoint/2010/main" val="262405157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50334" y="3853543"/>
            <a:ext cx="8229600" cy="2259390"/>
          </a:xfrm>
        </p:spPr>
        <p:txBody>
          <a:bodyPr>
            <a:normAutofit/>
          </a:bodyPr>
          <a:lstStyle/>
          <a:p>
            <a:r>
              <a:rPr lang="en-US" sz="2400" dirty="0" smtClean="0"/>
              <a:t>Slower </a:t>
            </a:r>
            <a:r>
              <a:rPr lang="en-US" sz="2400" dirty="0"/>
              <a:t>winch operation in 2019</a:t>
            </a:r>
          </a:p>
          <a:p>
            <a:r>
              <a:rPr lang="en-US" sz="2400" dirty="0"/>
              <a:t>Vessel </a:t>
            </a:r>
            <a:r>
              <a:rPr lang="en-US" sz="2400" dirty="0" smtClean="0"/>
              <a:t>kept its forward heading.</a:t>
            </a:r>
            <a:endParaRPr lang="en-US" sz="2400" dirty="0"/>
          </a:p>
          <a:p>
            <a:r>
              <a:rPr lang="en-US" sz="2400" dirty="0"/>
              <a:t>Moderate vessel deceleration.</a:t>
            </a:r>
          </a:p>
          <a:p>
            <a:r>
              <a:rPr lang="en-US" sz="2400" dirty="0" smtClean="0"/>
              <a:t>Estimates of passive </a:t>
            </a:r>
            <a:r>
              <a:rPr lang="en-US" sz="2400" dirty="0"/>
              <a:t>phase swept areas </a:t>
            </a:r>
            <a:r>
              <a:rPr lang="en-US" sz="2400" dirty="0" smtClean="0"/>
              <a:t>suggest that they are </a:t>
            </a:r>
            <a:r>
              <a:rPr lang="en-US" sz="2400" dirty="0"/>
              <a:t>a large source of unaccounted bias.</a:t>
            </a:r>
            <a:endParaRPr lang="en-CA" sz="2400" dirty="0"/>
          </a:p>
        </p:txBody>
      </p:sp>
      <p:sp>
        <p:nvSpPr>
          <p:cNvPr id="6" name="Title 1"/>
          <p:cNvSpPr txBox="1">
            <a:spLocks/>
          </p:cNvSpPr>
          <p:nvPr/>
        </p:nvSpPr>
        <p:spPr>
          <a:xfrm>
            <a:off x="372533" y="215371"/>
            <a:ext cx="8229600" cy="6446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200" b="1" dirty="0" smtClean="0"/>
              <a:t>3. Passive </a:t>
            </a:r>
            <a:r>
              <a:rPr lang="en-US" sz="3200" b="1" dirty="0"/>
              <a:t>trawling phase recap:</a:t>
            </a:r>
          </a:p>
        </p:txBody>
      </p:sp>
      <p:graphicFrame>
        <p:nvGraphicFramePr>
          <p:cNvPr id="8" name="Table 7"/>
          <p:cNvGraphicFramePr>
            <a:graphicFrameLocks noGrp="1"/>
          </p:cNvGraphicFramePr>
          <p:nvPr>
            <p:extLst>
              <p:ext uri="{D42A27DB-BD31-4B8C-83A1-F6EECF244321}">
                <p14:modId xmlns:p14="http://schemas.microsoft.com/office/powerpoint/2010/main" val="3886461671"/>
              </p:ext>
            </p:extLst>
          </p:nvPr>
        </p:nvGraphicFramePr>
        <p:xfrm>
          <a:off x="1499088" y="1283677"/>
          <a:ext cx="6459557" cy="2250440"/>
        </p:xfrm>
        <a:graphic>
          <a:graphicData uri="http://schemas.openxmlformats.org/drawingml/2006/table">
            <a:tbl>
              <a:tblPr firstRow="1" bandRow="1">
                <a:tableStyleId>{5C22544A-7EE6-4342-B048-85BDC9FD1C3A}</a:tableStyleId>
              </a:tblPr>
              <a:tblGrid>
                <a:gridCol w="2843750">
                  <a:extLst>
                    <a:ext uri="{9D8B030D-6E8A-4147-A177-3AD203B41FA5}">
                      <a16:colId xmlns:a16="http://schemas.microsoft.com/office/drawing/2014/main" xmlns="" val="20000"/>
                    </a:ext>
                  </a:extLst>
                </a:gridCol>
                <a:gridCol w="1209558">
                  <a:extLst>
                    <a:ext uri="{9D8B030D-6E8A-4147-A177-3AD203B41FA5}">
                      <a16:colId xmlns:a16="http://schemas.microsoft.com/office/drawing/2014/main" xmlns="" val="20001"/>
                    </a:ext>
                  </a:extLst>
                </a:gridCol>
                <a:gridCol w="1209558">
                  <a:extLst>
                    <a:ext uri="{9D8B030D-6E8A-4147-A177-3AD203B41FA5}">
                      <a16:colId xmlns:a16="http://schemas.microsoft.com/office/drawing/2014/main" xmlns="" val="20002"/>
                    </a:ext>
                  </a:extLst>
                </a:gridCol>
                <a:gridCol w="1196691">
                  <a:extLst>
                    <a:ext uri="{9D8B030D-6E8A-4147-A177-3AD203B41FA5}">
                      <a16:colId xmlns:a16="http://schemas.microsoft.com/office/drawing/2014/main" xmlns="" val="20003"/>
                    </a:ext>
                  </a:extLst>
                </a:gridCol>
              </a:tblGrid>
              <a:tr h="370840">
                <a:tc>
                  <a:txBody>
                    <a:bodyPr/>
                    <a:lstStyle/>
                    <a:p>
                      <a:r>
                        <a:rPr lang="en-US" sz="2000" dirty="0"/>
                        <a:t>Variable</a:t>
                      </a:r>
                    </a:p>
                  </a:txBody>
                  <a:tcPr/>
                </a:tc>
                <a:tc>
                  <a:txBody>
                    <a:bodyPr/>
                    <a:lstStyle/>
                    <a:p>
                      <a:pPr algn="ctr"/>
                      <a:r>
                        <a:rPr lang="en-US" sz="2000" dirty="0"/>
                        <a:t>2017</a:t>
                      </a:r>
                    </a:p>
                  </a:txBody>
                  <a:tcPr/>
                </a:tc>
                <a:tc>
                  <a:txBody>
                    <a:bodyPr/>
                    <a:lstStyle/>
                    <a:p>
                      <a:pPr algn="ctr"/>
                      <a:r>
                        <a:rPr lang="en-US" sz="2000" dirty="0"/>
                        <a:t>2018</a:t>
                      </a:r>
                    </a:p>
                  </a:txBody>
                  <a:tcPr/>
                </a:tc>
                <a:tc>
                  <a:txBody>
                    <a:bodyPr/>
                    <a:lstStyle/>
                    <a:p>
                      <a:pPr algn="ctr"/>
                      <a:r>
                        <a:rPr lang="en-US" sz="2000" dirty="0"/>
                        <a:t>2019</a:t>
                      </a:r>
                    </a:p>
                  </a:txBody>
                  <a:tcPr/>
                </a:tc>
                <a:extLst>
                  <a:ext uri="{0D108BD9-81ED-4DB2-BD59-A6C34878D82A}">
                    <a16:rowId xmlns:a16="http://schemas.microsoft.com/office/drawing/2014/main" xmlns="" val="10000"/>
                  </a:ext>
                </a:extLst>
              </a:tr>
              <a:tr h="370840">
                <a:tc>
                  <a:txBody>
                    <a:bodyPr/>
                    <a:lstStyle/>
                    <a:p>
                      <a:r>
                        <a:rPr lang="en-US" dirty="0"/>
                        <a:t>Swept area (active phase)</a:t>
                      </a:r>
                    </a:p>
                  </a:txBody>
                  <a:tcPr/>
                </a:tc>
                <a:tc>
                  <a:txBody>
                    <a:bodyPr/>
                    <a:lstStyle/>
                    <a:p>
                      <a:pPr algn="ctr"/>
                      <a:r>
                        <a:rPr lang="en-US" dirty="0"/>
                        <a:t>2815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2769 m</a:t>
                      </a:r>
                      <a:r>
                        <a:rPr lang="en-US" baseline="30000" dirty="0"/>
                        <a:t>2</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a:t>2751 m</a:t>
                      </a:r>
                      <a:r>
                        <a:rPr lang="en-US" baseline="30000" dirty="0"/>
                        <a:t>2</a:t>
                      </a:r>
                      <a:endParaRPr lang="en-US" dirty="0"/>
                    </a:p>
                  </a:txBody>
                  <a:tcPr/>
                </a:tc>
                <a:extLst>
                  <a:ext uri="{0D108BD9-81ED-4DB2-BD59-A6C34878D82A}">
                    <a16:rowId xmlns:a16="http://schemas.microsoft.com/office/drawing/2014/main" xmlns="" val="10001"/>
                  </a:ext>
                </a:extLst>
              </a:tr>
              <a:tr h="370840">
                <a:tc>
                  <a:txBody>
                    <a:bodyPr/>
                    <a:lstStyle/>
                    <a:p>
                      <a:r>
                        <a:rPr lang="en-US" dirty="0"/>
                        <a:t>Tow duration </a:t>
                      </a:r>
                      <a:r>
                        <a:rPr lang="en-US" sz="1800" b="0" i="0" u="none" strike="noStrike" noProof="0" dirty="0">
                          <a:latin typeface="Calibri"/>
                        </a:rPr>
                        <a:t>(active phase)</a:t>
                      </a:r>
                    </a:p>
                  </a:txBody>
                  <a:tcPr/>
                </a:tc>
                <a:tc>
                  <a:txBody>
                    <a:bodyPr/>
                    <a:lstStyle/>
                    <a:p>
                      <a:pPr algn="ctr"/>
                      <a:r>
                        <a:rPr lang="en-US" dirty="0"/>
                        <a:t>313s</a:t>
                      </a:r>
                    </a:p>
                  </a:txBody>
                  <a:tcPr/>
                </a:tc>
                <a:tc>
                  <a:txBody>
                    <a:bodyPr/>
                    <a:lstStyle/>
                    <a:p>
                      <a:pPr algn="ctr"/>
                      <a:r>
                        <a:rPr lang="en-US" dirty="0"/>
                        <a:t>310s</a:t>
                      </a:r>
                    </a:p>
                  </a:txBody>
                  <a:tcPr/>
                </a:tc>
                <a:tc>
                  <a:txBody>
                    <a:bodyPr/>
                    <a:lstStyle/>
                    <a:p>
                      <a:pPr algn="ctr"/>
                      <a:r>
                        <a:rPr lang="en-US" dirty="0"/>
                        <a:t>307s</a:t>
                      </a:r>
                    </a:p>
                  </a:txBody>
                  <a:tcPr/>
                </a:tc>
                <a:extLst>
                  <a:ext uri="{0D108BD9-81ED-4DB2-BD59-A6C34878D82A}">
                    <a16:rowId xmlns:a16="http://schemas.microsoft.com/office/drawing/2014/main" xmlns="" val="10002"/>
                  </a:ext>
                </a:extLst>
              </a:tr>
              <a:tr h="370840">
                <a:tc>
                  <a:txBody>
                    <a:bodyPr/>
                    <a:lstStyle/>
                    <a:p>
                      <a:r>
                        <a:rPr lang="en-US" dirty="0"/>
                        <a:t>Haul time</a:t>
                      </a:r>
                    </a:p>
                  </a:txBody>
                  <a:tcPr/>
                </a:tc>
                <a:tc>
                  <a:txBody>
                    <a:bodyPr/>
                    <a:lstStyle/>
                    <a:p>
                      <a:pPr algn="ctr"/>
                      <a:r>
                        <a:rPr lang="en-US" dirty="0"/>
                        <a:t>218s</a:t>
                      </a:r>
                    </a:p>
                  </a:txBody>
                  <a:tcPr/>
                </a:tc>
                <a:tc>
                  <a:txBody>
                    <a:bodyPr/>
                    <a:lstStyle/>
                    <a:p>
                      <a:pPr algn="ctr"/>
                      <a:r>
                        <a:rPr lang="en-US" dirty="0"/>
                        <a:t>-</a:t>
                      </a:r>
                    </a:p>
                  </a:txBody>
                  <a:tcPr/>
                </a:tc>
                <a:tc>
                  <a:txBody>
                    <a:bodyPr/>
                    <a:lstStyle/>
                    <a:p>
                      <a:pPr algn="ctr"/>
                      <a:r>
                        <a:rPr lang="en-US" dirty="0"/>
                        <a:t>254s</a:t>
                      </a:r>
                    </a:p>
                  </a:txBody>
                  <a:tcPr/>
                </a:tc>
                <a:extLst>
                  <a:ext uri="{0D108BD9-81ED-4DB2-BD59-A6C34878D82A}">
                    <a16:rowId xmlns:a16="http://schemas.microsoft.com/office/drawing/2014/main" xmlns="" val="10003"/>
                  </a:ext>
                </a:extLst>
              </a:tr>
              <a:tr h="370840">
                <a:tc>
                  <a:txBody>
                    <a:bodyPr/>
                    <a:lstStyle/>
                    <a:p>
                      <a:r>
                        <a:rPr lang="en-US" dirty="0"/>
                        <a:t>Passive phase duration</a:t>
                      </a:r>
                    </a:p>
                  </a:txBody>
                  <a:tcPr/>
                </a:tc>
                <a:tc>
                  <a:txBody>
                    <a:bodyPr/>
                    <a:lstStyle/>
                    <a:p>
                      <a:pPr algn="ctr"/>
                      <a:r>
                        <a:rPr lang="en-US" dirty="0"/>
                        <a:t>82s</a:t>
                      </a:r>
                    </a:p>
                  </a:txBody>
                  <a:tcPr/>
                </a:tc>
                <a:tc>
                  <a:txBody>
                    <a:bodyPr/>
                    <a:lstStyle/>
                    <a:p>
                      <a:pPr algn="ctr"/>
                      <a:r>
                        <a:rPr lang="en-US" dirty="0"/>
                        <a:t>75s</a:t>
                      </a:r>
                    </a:p>
                  </a:txBody>
                  <a:tcPr/>
                </a:tc>
                <a:tc>
                  <a:txBody>
                    <a:bodyPr/>
                    <a:lstStyle/>
                    <a:p>
                      <a:pPr algn="ctr"/>
                      <a:r>
                        <a:rPr lang="en-US" dirty="0"/>
                        <a:t>116s</a:t>
                      </a:r>
                    </a:p>
                  </a:txBody>
                  <a:tcPr/>
                </a:tc>
                <a:extLst>
                  <a:ext uri="{0D108BD9-81ED-4DB2-BD59-A6C34878D82A}">
                    <a16:rowId xmlns:a16="http://schemas.microsoft.com/office/drawing/2014/main" xmlns="" val="10004"/>
                  </a:ext>
                </a:extLst>
              </a:tr>
              <a:tr h="370840">
                <a:tc>
                  <a:txBody>
                    <a:bodyPr/>
                    <a:lstStyle/>
                    <a:p>
                      <a:r>
                        <a:rPr lang="en-US" dirty="0"/>
                        <a:t>Passive phase swept area</a:t>
                      </a:r>
                    </a:p>
                  </a:txBody>
                  <a:tcPr/>
                </a:tc>
                <a:tc>
                  <a:txBody>
                    <a:bodyPr/>
                    <a:lstStyle/>
                    <a:p>
                      <a:pPr algn="ctr"/>
                      <a:r>
                        <a:rPr lang="en-US" dirty="0"/>
                        <a:t>1014</a:t>
                      </a:r>
                      <a:r>
                        <a:rPr lang="en-US" baseline="0" dirty="0"/>
                        <a:t> m</a:t>
                      </a:r>
                      <a:r>
                        <a:rPr lang="en-US" baseline="30000" dirty="0"/>
                        <a:t>2</a:t>
                      </a:r>
                      <a:endParaRPr lang="en-US" dirty="0"/>
                    </a:p>
                  </a:txBody>
                  <a:tcPr/>
                </a:tc>
                <a:tc>
                  <a:txBody>
                    <a:bodyPr/>
                    <a:lstStyle/>
                    <a:p>
                      <a:pPr algn="ctr"/>
                      <a:r>
                        <a:rPr lang="en-US" dirty="0"/>
                        <a:t>938 m</a:t>
                      </a:r>
                      <a:r>
                        <a:rPr lang="en-US" baseline="30000" dirty="0"/>
                        <a:t>2</a:t>
                      </a:r>
                      <a:endParaRPr lang="en-US" dirty="0"/>
                    </a:p>
                  </a:txBody>
                  <a:tcPr/>
                </a:tc>
                <a:tc>
                  <a:txBody>
                    <a:bodyPr/>
                    <a:lstStyle/>
                    <a:p>
                      <a:pPr algn="ctr"/>
                      <a:r>
                        <a:rPr lang="en-US" dirty="0"/>
                        <a:t>1270 m</a:t>
                      </a:r>
                      <a:r>
                        <a:rPr lang="en-US" baseline="30000" dirty="0"/>
                        <a:t>2</a:t>
                      </a:r>
                      <a:endParaRPr lang="en-US" dirty="0"/>
                    </a:p>
                  </a:txBody>
                  <a:tcPr/>
                </a:tc>
                <a:extLst>
                  <a:ext uri="{0D108BD9-81ED-4DB2-BD59-A6C34878D82A}">
                    <a16:rowId xmlns:a16="http://schemas.microsoft.com/office/drawing/2014/main" xmlns="" val="10005"/>
                  </a:ext>
                </a:extLst>
              </a:tr>
            </a:tbl>
          </a:graphicData>
        </a:graphic>
      </p:graphicFrame>
    </p:spTree>
    <p:extLst>
      <p:ext uri="{BB962C8B-B14F-4D97-AF65-F5344CB8AC3E}">
        <p14:creationId xmlns:p14="http://schemas.microsoft.com/office/powerpoint/2010/main" val="142271998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7" y="206905"/>
            <a:ext cx="8229600" cy="708827"/>
          </a:xfrm>
        </p:spPr>
        <p:txBody>
          <a:bodyPr>
            <a:normAutofit/>
          </a:bodyPr>
          <a:lstStyle/>
          <a:p>
            <a:pPr algn="l"/>
            <a:r>
              <a:rPr lang="en-US" sz="3200" b="1" dirty="0" smtClean="0"/>
              <a:t>3. Protocol </a:t>
            </a:r>
            <a:r>
              <a:rPr lang="en-US" sz="3200" b="1" dirty="0"/>
              <a:t>changes for 2020:</a:t>
            </a:r>
          </a:p>
        </p:txBody>
      </p:sp>
      <p:sp>
        <p:nvSpPr>
          <p:cNvPr id="3" name="Content Placeholder 2"/>
          <p:cNvSpPr>
            <a:spLocks noGrp="1"/>
          </p:cNvSpPr>
          <p:nvPr>
            <p:ph idx="1"/>
          </p:nvPr>
        </p:nvSpPr>
        <p:spPr>
          <a:xfrm>
            <a:off x="604566" y="1454162"/>
            <a:ext cx="7840553" cy="2228838"/>
          </a:xfrm>
        </p:spPr>
        <p:txBody>
          <a:bodyPr>
            <a:normAutofit/>
          </a:bodyPr>
          <a:lstStyle/>
          <a:p>
            <a:pPr marL="0" indent="0">
              <a:buNone/>
            </a:pPr>
            <a:r>
              <a:rPr lang="en-US" sz="2800" dirty="0"/>
              <a:t>At the end of tow:</a:t>
            </a:r>
          </a:p>
          <a:p>
            <a:r>
              <a:rPr lang="en-US" sz="2800" dirty="0"/>
              <a:t>Increase winch speed </a:t>
            </a:r>
            <a:r>
              <a:rPr lang="en-US" sz="2800" dirty="0" smtClean="0"/>
              <a:t>to 2017 </a:t>
            </a:r>
            <a:r>
              <a:rPr lang="en-US" sz="2800" dirty="0"/>
              <a:t>and 2018 levels.</a:t>
            </a:r>
          </a:p>
          <a:p>
            <a:r>
              <a:rPr lang="en-US" sz="2800" dirty="0"/>
              <a:t>Stronger vessel deceleration.</a:t>
            </a:r>
          </a:p>
          <a:p>
            <a:r>
              <a:rPr lang="en-US" sz="2800" dirty="0"/>
              <a:t>Turn vessel while winching.</a:t>
            </a:r>
          </a:p>
        </p:txBody>
      </p:sp>
    </p:spTree>
    <p:extLst>
      <p:ext uri="{BB962C8B-B14F-4D97-AF65-F5344CB8AC3E}">
        <p14:creationId xmlns:p14="http://schemas.microsoft.com/office/powerpoint/2010/main" val="356141508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Revolution.thmx</Template>
  <TotalTime>5156</TotalTime>
  <Words>2827</Words>
  <Application>Microsoft Macintosh PowerPoint</Application>
  <PresentationFormat>On-screen Show (4:3)</PresentationFormat>
  <Paragraphs>292</Paragraphs>
  <Slides>24</Slides>
  <Notes>12</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Office Theme</vt:lpstr>
      <vt:lpstr>2020 sGSL Snow Crab Stock Assessment:  A review of recent survey issues</vt:lpstr>
      <vt:lpstr>Table of Contents:</vt:lpstr>
      <vt:lpstr>1. Population Indices:</vt:lpstr>
      <vt:lpstr>1. Population Indices:</vt:lpstr>
      <vt:lpstr>2. Size-frequencies: 2018 versus 2019 </vt:lpstr>
      <vt:lpstr>2. Size-frequencies: 2018 versus 2019 </vt:lpstr>
      <vt:lpstr>3. Passive trawling phase update:</vt:lpstr>
      <vt:lpstr>PowerPoint Presentation</vt:lpstr>
      <vt:lpstr>3. Protocol changes for 2020:</vt:lpstr>
      <vt:lpstr>3. Survey vessel speed: end of tow</vt:lpstr>
      <vt:lpstr>3. Survey Vessel Tracks: 2017-2020</vt:lpstr>
      <vt:lpstr>3. 2020 Survey Summary:</vt:lpstr>
      <vt:lpstr>3. Passive phase duration increase: </vt:lpstr>
      <vt:lpstr>PowerPoint Presentation</vt:lpstr>
      <vt:lpstr>PowerPoint Presentation</vt:lpstr>
      <vt:lpstr>How do the 2019 comparative fishing experiment results fit into the catchability discussion?</vt:lpstr>
      <vt:lpstr>5. 2019 Comparative fishing experiment:</vt:lpstr>
      <vt:lpstr>5. Survey Catch increases in 2019 versus 2018:</vt:lpstr>
      <vt:lpstr>5. Survey Catch increases in 2019 versus 2018:</vt:lpstr>
      <vt:lpstr>5. Survey Catch increases in 2019 versus 2018:</vt:lpstr>
      <vt:lpstr>5. 2019 Comparative fishing experiment:</vt:lpstr>
      <vt:lpstr>Why has the legal-sized male abundance remained so stable between 2018-2020, given the seeming increase in catchability among sub-legals and females?</vt:lpstr>
      <vt:lpstr>PowerPoint Presentation</vt:lpstr>
      <vt:lpstr>7. Conclusions:</vt:lpstr>
    </vt:vector>
  </TitlesOfParts>
  <Company>EEE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Crustacean Crusty</dc:creator>
  <cp:lastModifiedBy>Crustacean Crusty</cp:lastModifiedBy>
  <cp:revision>117</cp:revision>
  <dcterms:created xsi:type="dcterms:W3CDTF">2021-01-15T19:09:25Z</dcterms:created>
  <dcterms:modified xsi:type="dcterms:W3CDTF">2021-02-10T00:08:21Z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bfb733f-faef-464c-9b6d-731b56f94973_Enabled">
    <vt:lpwstr>true</vt:lpwstr>
  </property>
  <property fmtid="{D5CDD505-2E9C-101B-9397-08002B2CF9AE}" pid="3" name="MSIP_Label_1bfb733f-faef-464c-9b6d-731b56f94973_SetDate">
    <vt:lpwstr>2021-01-18T13:02:35Z</vt:lpwstr>
  </property>
  <property fmtid="{D5CDD505-2E9C-101B-9397-08002B2CF9AE}" pid="4" name="MSIP_Label_1bfb733f-faef-464c-9b6d-731b56f94973_Method">
    <vt:lpwstr>Standard</vt:lpwstr>
  </property>
  <property fmtid="{D5CDD505-2E9C-101B-9397-08002B2CF9AE}" pid="5" name="MSIP_Label_1bfb733f-faef-464c-9b6d-731b56f94973_Name">
    <vt:lpwstr>Unclass - Non-Classifié</vt:lpwstr>
  </property>
  <property fmtid="{D5CDD505-2E9C-101B-9397-08002B2CF9AE}" pid="6" name="MSIP_Label_1bfb733f-faef-464c-9b6d-731b56f94973_SiteId">
    <vt:lpwstr>1594fdae-a1d9-4405-915d-011467234338</vt:lpwstr>
  </property>
  <property fmtid="{D5CDD505-2E9C-101B-9397-08002B2CF9AE}" pid="7" name="MSIP_Label_1bfb733f-faef-464c-9b6d-731b56f94973_ActionId">
    <vt:lpwstr>19b66c9f-e396-4e92-871e-0000daa88b90</vt:lpwstr>
  </property>
</Properties>
</file>

<file path=docProps/thumbnail.jpeg>
</file>